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75" r:id="rId4"/>
    <p:sldId id="276" r:id="rId5"/>
    <p:sldId id="258" r:id="rId6"/>
    <p:sldId id="259" r:id="rId7"/>
    <p:sldId id="260" r:id="rId8"/>
    <p:sldId id="263" r:id="rId9"/>
    <p:sldId id="271" r:id="rId10"/>
    <p:sldId id="265" r:id="rId11"/>
    <p:sldId id="272" r:id="rId12"/>
    <p:sldId id="266" r:id="rId13"/>
    <p:sldId id="273" r:id="rId14"/>
    <p:sldId id="267" r:id="rId15"/>
    <p:sldId id="262" r:id="rId16"/>
    <p:sldId id="277" r:id="rId17"/>
    <p:sldId id="278"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14994-DF03-0C75-830A-F59CE9379FF4}" v="1053" dt="2024-03-21T02:38:10.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529C4-7785-4950-BC6A-35DA7BC40314}" type="datetimeFigureOut">
              <a:t>3/20/2024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CDD8E-FD70-4D78-BE46-FEC3BF558E7A}" type="slidenum">
              <a:t>‹#›</a:t>
            </a:fld>
            <a:endParaRPr lang="en-US"/>
          </a:p>
        </p:txBody>
      </p:sp>
    </p:spTree>
    <p:extLst>
      <p:ext uri="{BB962C8B-B14F-4D97-AF65-F5344CB8AC3E}">
        <p14:creationId xmlns:p14="http://schemas.microsoft.com/office/powerpoint/2010/main" val="104492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training neural networks, the most frequently used algorithm is </a:t>
            </a:r>
            <a:r>
              <a:rPr lang="en-US" b="1" dirty="0"/>
              <a:t>back propagation</a:t>
            </a:r>
            <a:r>
              <a:rPr lang="en-US" dirty="0"/>
              <a:t>. In this algorithm, parameters (model weights) are adjusted according to the </a:t>
            </a:r>
            <a:r>
              <a:rPr lang="en-US" b="1" dirty="0"/>
              <a:t>gradient</a:t>
            </a:r>
            <a:r>
              <a:rPr lang="en-US" dirty="0"/>
              <a:t> of the loss function with respect to the given parameter.</a:t>
            </a:r>
          </a:p>
          <a:p>
            <a:r>
              <a:rPr lang="en-US" dirty="0"/>
              <a:t>To compute those gradients, </a:t>
            </a:r>
            <a:r>
              <a:rPr lang="en-US" dirty="0" err="1"/>
              <a:t>PyTorch</a:t>
            </a:r>
            <a:r>
              <a:rPr lang="en-US" dirty="0"/>
              <a:t> has a built-in differentiation engine called </a:t>
            </a:r>
            <a:r>
              <a:rPr lang="en-US" dirty="0" err="1"/>
              <a:t>torch.autograd</a:t>
            </a:r>
            <a:r>
              <a:rPr lang="en-US" dirty="0"/>
              <a:t>. It supports automatic computation of gradient for any computational graph.</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53CDD8E-FD70-4D78-BE46-FEC3BF558E7A}" type="slidenum">
              <a:t>2</a:t>
            </a:fld>
            <a:endParaRPr lang="en-US"/>
          </a:p>
        </p:txBody>
      </p:sp>
    </p:spTree>
    <p:extLst>
      <p:ext uri="{BB962C8B-B14F-4D97-AF65-F5344CB8AC3E}">
        <p14:creationId xmlns:p14="http://schemas.microsoft.com/office/powerpoint/2010/main" val="1761141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love playing with building blocks, but these blocks are special. They're called tensors, and they're like numbers that you can put together to build really smart things. </a:t>
            </a:r>
            <a:r>
              <a:rPr lang="en-US" dirty="0" err="1"/>
              <a:t>PyTorch</a:t>
            </a:r>
            <a:r>
              <a:rPr lang="en-US" dirty="0"/>
              <a:t> is like a super cool toolbox filled with special tools for playing with these tensors.</a:t>
            </a:r>
          </a:p>
          <a:p>
            <a:r>
              <a:rPr lang="en-US" dirty="0"/>
              <a:t>One of the coolest things you can build with </a:t>
            </a:r>
            <a:r>
              <a:rPr lang="en-US" dirty="0" err="1"/>
              <a:t>PyTorch</a:t>
            </a:r>
            <a:r>
              <a:rPr lang="en-US" dirty="0"/>
              <a:t> is called a neural network. It's like a blueprint for how to arrange these tensors to solve problems, like recognizing pictures of animals or predicting the weather.</a:t>
            </a:r>
            <a:endParaRPr lang="en-US" dirty="0">
              <a:ea typeface="Calibri"/>
              <a:cs typeface="Calibri"/>
            </a:endParaRPr>
          </a:p>
          <a:p>
            <a:r>
              <a:rPr lang="en-US" dirty="0"/>
              <a:t>But just like when you're building something with blocks, you need to practice and learn. In </a:t>
            </a:r>
            <a:r>
              <a:rPr lang="en-US" dirty="0" err="1"/>
              <a:t>PyTorch</a:t>
            </a:r>
            <a:r>
              <a:rPr lang="en-US" dirty="0"/>
              <a:t>, you train your neural network by showing it lots of examples and letting it adjust its tensors until it gets really good at its job. It's like practicing with your blocks until you build something amazing!</a:t>
            </a:r>
            <a:endParaRPr lang="en-US" dirty="0">
              <a:ea typeface="Calibri"/>
              <a:cs typeface="Calibri"/>
            </a:endParaRPr>
          </a:p>
          <a:p>
            <a:r>
              <a:rPr lang="en-US" dirty="0"/>
              <a:t>Once your neural network is trained, it can do all sorts of cool things, like telling you what's in a picture, understanding language, or even playing games. </a:t>
            </a:r>
            <a:r>
              <a:rPr lang="en-US" dirty="0" err="1"/>
              <a:t>PyTorch</a:t>
            </a:r>
            <a:r>
              <a:rPr lang="en-US" dirty="0"/>
              <a:t> helps you build and train these networks so you can make all kinds of smart and helpful stuff.</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D53CDD8E-FD70-4D78-BE46-FEC3BF558E7A}" type="slidenum">
              <a:t>4</a:t>
            </a:fld>
            <a:endParaRPr lang="en-US"/>
          </a:p>
        </p:txBody>
      </p:sp>
    </p:spTree>
    <p:extLst>
      <p:ext uri="{BB962C8B-B14F-4D97-AF65-F5344CB8AC3E}">
        <p14:creationId xmlns:p14="http://schemas.microsoft.com/office/powerpoint/2010/main" val="295492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mputer script on a screen">
            <a:extLst>
              <a:ext uri="{FF2B5EF4-FFF2-40B4-BE49-F238E27FC236}">
                <a16:creationId xmlns:a16="http://schemas.microsoft.com/office/drawing/2014/main" id="{17F813C0-6D4B-26B3-8B71-AAE8C888193E}"/>
              </a:ext>
            </a:extLst>
          </p:cNvPr>
          <p:cNvPicPr>
            <a:picLocks noChangeAspect="1"/>
          </p:cNvPicPr>
          <p:nvPr/>
        </p:nvPicPr>
        <p:blipFill rotWithShape="1">
          <a:blip r:embed="rId2"/>
          <a:srcRect t="11318" b="13775"/>
          <a:stretch/>
        </p:blipFill>
        <p:spPr>
          <a:xfrm>
            <a:off x="20"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26" name="Freeform: Shape 25">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ctrTitle"/>
          </p:nvPr>
        </p:nvSpPr>
        <p:spPr>
          <a:xfrm>
            <a:off x="185056" y="104677"/>
            <a:ext cx="8315703" cy="3009847"/>
          </a:xfrm>
        </p:spPr>
        <p:txBody>
          <a:bodyPr>
            <a:normAutofit/>
          </a:bodyPr>
          <a:lstStyle/>
          <a:p>
            <a:pPr algn="l"/>
            <a:r>
              <a:rPr lang="en-US" sz="9650" b="1" dirty="0" err="1">
                <a:solidFill>
                  <a:srgbClr val="FFFFFF"/>
                </a:solidFill>
              </a:rPr>
              <a:t>PyTorch</a:t>
            </a:r>
          </a:p>
        </p:txBody>
      </p:sp>
      <p:sp>
        <p:nvSpPr>
          <p:cNvPr id="3" name="Subtitle 2"/>
          <p:cNvSpPr>
            <a:spLocks noGrp="1"/>
          </p:cNvSpPr>
          <p:nvPr>
            <p:ph type="subTitle" idx="1"/>
          </p:nvPr>
        </p:nvSpPr>
        <p:spPr>
          <a:xfrm>
            <a:off x="266548" y="3483428"/>
            <a:ext cx="7025753" cy="1012778"/>
          </a:xfrm>
        </p:spPr>
        <p:txBody>
          <a:bodyPr vert="horz" lIns="91440" tIns="45720" rIns="91440" bIns="45720" rtlCol="0" anchor="t">
            <a:normAutofit/>
          </a:bodyPr>
          <a:lstStyle/>
          <a:p>
            <a:pPr algn="l"/>
            <a:r>
              <a:rPr lang="en-US" sz="2800" dirty="0">
                <a:solidFill>
                  <a:srgbClr val="FFFFFF"/>
                </a:solidFill>
              </a:rPr>
              <a:t>Payal Pitroda</a:t>
            </a:r>
          </a:p>
          <a:p>
            <a:pPr algn="l"/>
            <a:r>
              <a:rPr lang="en-US" sz="2800" dirty="0">
                <a:solidFill>
                  <a:srgbClr val="FFFFFF"/>
                </a:solidFill>
                <a:ea typeface="+mn-lt"/>
                <a:cs typeface="+mn-lt"/>
              </a:rPr>
              <a:t>OIM 7502 Mid Term Project</a:t>
            </a:r>
            <a:endParaRPr lang="en-US" sz="2800"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DBF268-DECC-76D2-9654-8896E28D034C}"/>
              </a:ext>
            </a:extLst>
          </p:cNvPr>
          <p:cNvSpPr>
            <a:spLocks noGrp="1"/>
          </p:cNvSpPr>
          <p:nvPr>
            <p:ph type="title"/>
          </p:nvPr>
        </p:nvSpPr>
        <p:spPr>
          <a:xfrm>
            <a:off x="197443" y="3755807"/>
            <a:ext cx="5173528" cy="1203919"/>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solidFill>
                  <a:srgbClr val="FFFFFF"/>
                </a:solidFill>
                <a:latin typeface="Aptos Display"/>
                <a:ea typeface="+mn-ea"/>
                <a:cs typeface="+mn-cs"/>
              </a:rPr>
              <a:t>Data loading and processing </a:t>
            </a:r>
          </a:p>
        </p:txBody>
      </p:sp>
      <p:sp>
        <p:nvSpPr>
          <p:cNvPr id="3" name="Content Placeholder 2">
            <a:extLst>
              <a:ext uri="{FF2B5EF4-FFF2-40B4-BE49-F238E27FC236}">
                <a16:creationId xmlns:a16="http://schemas.microsoft.com/office/drawing/2014/main" id="{2044B87F-60CB-06DB-8916-F615352A874A}"/>
              </a:ext>
            </a:extLst>
          </p:cNvPr>
          <p:cNvSpPr>
            <a:spLocks noGrp="1"/>
          </p:cNvSpPr>
          <p:nvPr>
            <p:ph idx="1"/>
          </p:nvPr>
        </p:nvSpPr>
        <p:spPr>
          <a:xfrm>
            <a:off x="5712521" y="212985"/>
            <a:ext cx="6338065" cy="6501570"/>
          </a:xfrm>
        </p:spPr>
        <p:txBody>
          <a:bodyPr vert="horz" lIns="91440" tIns="45720" rIns="91440" bIns="45720" rtlCol="0" anchor="ctr">
            <a:normAutofit/>
          </a:bodyPr>
          <a:lstStyle/>
          <a:p>
            <a:pPr marL="0" indent="0">
              <a:buNone/>
            </a:pPr>
            <a:r>
              <a:rPr lang="en-US" sz="2400" dirty="0">
                <a:latin typeface="Book Antiqua"/>
                <a:ea typeface="+mn-lt"/>
                <a:cs typeface="+mn-lt"/>
              </a:rPr>
              <a:t>The first step in any data analysis project is to load and process the data. </a:t>
            </a:r>
            <a:r>
              <a:rPr lang="en-US" sz="2400" dirty="0" err="1">
                <a:latin typeface="Book Antiqua"/>
                <a:ea typeface="+mn-lt"/>
                <a:cs typeface="+mn-lt"/>
              </a:rPr>
              <a:t>Pytorch</a:t>
            </a:r>
            <a:r>
              <a:rPr lang="en-US" sz="2400" dirty="0">
                <a:latin typeface="Book Antiqua"/>
                <a:ea typeface="+mn-lt"/>
                <a:cs typeface="+mn-lt"/>
              </a:rPr>
              <a:t> offers several classes and functions for this purpose, such as Dataset, </a:t>
            </a:r>
            <a:r>
              <a:rPr lang="en-US" sz="2400" dirty="0" err="1">
                <a:latin typeface="Book Antiqua"/>
                <a:ea typeface="+mn-lt"/>
                <a:cs typeface="+mn-lt"/>
              </a:rPr>
              <a:t>DataLoader</a:t>
            </a:r>
            <a:r>
              <a:rPr lang="en-US" sz="2400" dirty="0">
                <a:latin typeface="Book Antiqua"/>
                <a:ea typeface="+mn-lt"/>
                <a:cs typeface="+mn-lt"/>
              </a:rPr>
              <a:t>, and transforms. A Dataset is an abstraction that represents a collection of data samples, such as images or texts. A </a:t>
            </a:r>
            <a:r>
              <a:rPr lang="en-US" sz="2400" dirty="0" err="1">
                <a:latin typeface="Book Antiqua"/>
                <a:ea typeface="+mn-lt"/>
                <a:cs typeface="+mn-lt"/>
              </a:rPr>
              <a:t>DataLoader</a:t>
            </a:r>
            <a:r>
              <a:rPr lang="en-US" sz="2400" dirty="0">
                <a:latin typeface="Book Antiqua"/>
                <a:ea typeface="+mn-lt"/>
                <a:cs typeface="+mn-lt"/>
              </a:rPr>
              <a:t> is an iterator that batches, shuffles, and distributes the data samples across multiple workers. Transforms are operations that modify the data samples, such as resizing, cropping, or normalizing. You can use these tools to create custom data pipelines for your specific problem domain.</a:t>
            </a:r>
            <a:endParaRPr lang="en-US" sz="2400" dirty="0">
              <a:latin typeface="Book Antiqua"/>
            </a:endParaRPr>
          </a:p>
        </p:txBody>
      </p:sp>
    </p:spTree>
    <p:extLst>
      <p:ext uri="{BB962C8B-B14F-4D97-AF65-F5344CB8AC3E}">
        <p14:creationId xmlns:p14="http://schemas.microsoft.com/office/powerpoint/2010/main" val="3853309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DBF268-DECC-76D2-9654-8896E28D034C}"/>
              </a:ext>
            </a:extLst>
          </p:cNvPr>
          <p:cNvSpPr>
            <a:spLocks noGrp="1"/>
          </p:cNvSpPr>
          <p:nvPr>
            <p:ph type="title"/>
          </p:nvPr>
        </p:nvSpPr>
        <p:spPr>
          <a:xfrm>
            <a:off x="1249729" y="3755807"/>
            <a:ext cx="4230100" cy="1203919"/>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solidFill>
                  <a:srgbClr val="FFFFFF"/>
                </a:solidFill>
                <a:latin typeface="Aptos Display"/>
                <a:ea typeface="+mn-ea"/>
                <a:cs typeface="+mn-cs"/>
              </a:rPr>
              <a:t>Data exploration and visualization</a:t>
            </a:r>
          </a:p>
        </p:txBody>
      </p:sp>
      <p:sp>
        <p:nvSpPr>
          <p:cNvPr id="3" name="Content Placeholder 2">
            <a:extLst>
              <a:ext uri="{FF2B5EF4-FFF2-40B4-BE49-F238E27FC236}">
                <a16:creationId xmlns:a16="http://schemas.microsoft.com/office/drawing/2014/main" id="{2044B87F-60CB-06DB-8916-F615352A874A}"/>
              </a:ext>
            </a:extLst>
          </p:cNvPr>
          <p:cNvSpPr>
            <a:spLocks noGrp="1"/>
          </p:cNvSpPr>
          <p:nvPr>
            <p:ph idx="1"/>
          </p:nvPr>
        </p:nvSpPr>
        <p:spPr>
          <a:xfrm>
            <a:off x="5712521" y="212985"/>
            <a:ext cx="6338065" cy="6501570"/>
          </a:xfrm>
        </p:spPr>
        <p:txBody>
          <a:bodyPr vert="horz" lIns="91440" tIns="45720" rIns="91440" bIns="45720" rtlCol="0" anchor="ctr">
            <a:normAutofit/>
          </a:bodyPr>
          <a:lstStyle/>
          <a:p>
            <a:pPr marL="0" indent="0">
              <a:buNone/>
            </a:pPr>
            <a:r>
              <a:rPr lang="en-US" sz="2400" dirty="0">
                <a:latin typeface="Book Antiqua"/>
                <a:ea typeface="+mn-lt"/>
                <a:cs typeface="+mn-lt"/>
              </a:rPr>
              <a:t>The next step is to explore and visualize the data. </a:t>
            </a:r>
            <a:r>
              <a:rPr lang="en-US" sz="2400" dirty="0" err="1">
                <a:latin typeface="Book Antiqua"/>
                <a:ea typeface="+mn-lt"/>
                <a:cs typeface="+mn-lt"/>
              </a:rPr>
              <a:t>Pytorch</a:t>
            </a:r>
            <a:r>
              <a:rPr lang="en-US" sz="2400" dirty="0">
                <a:latin typeface="Book Antiqua"/>
                <a:ea typeface="+mn-lt"/>
                <a:cs typeface="+mn-lt"/>
              </a:rPr>
              <a:t> allows you to convert tensors to </a:t>
            </a:r>
            <a:r>
              <a:rPr lang="en-US" sz="2400" dirty="0" err="1">
                <a:latin typeface="Book Antiqua"/>
                <a:ea typeface="+mn-lt"/>
                <a:cs typeface="+mn-lt"/>
              </a:rPr>
              <a:t>numpy</a:t>
            </a:r>
            <a:r>
              <a:rPr lang="en-US" sz="2400" dirty="0">
                <a:latin typeface="Book Antiqua"/>
                <a:ea typeface="+mn-lt"/>
                <a:cs typeface="+mn-lt"/>
              </a:rPr>
              <a:t> arrays or pandas </a:t>
            </a:r>
            <a:r>
              <a:rPr lang="en-US" sz="2400" dirty="0" err="1">
                <a:latin typeface="Book Antiqua"/>
                <a:ea typeface="+mn-lt"/>
                <a:cs typeface="+mn-lt"/>
              </a:rPr>
              <a:t>dataframes</a:t>
            </a:r>
            <a:r>
              <a:rPr lang="en-US" sz="2400" dirty="0">
                <a:latin typeface="Book Antiqua"/>
                <a:ea typeface="+mn-lt"/>
                <a:cs typeface="+mn-lt"/>
              </a:rPr>
              <a:t>, which you can then use with libraries like matplotlib, seaborn, or </a:t>
            </a:r>
            <a:r>
              <a:rPr lang="en-US" sz="2400" dirty="0" err="1">
                <a:latin typeface="Book Antiqua"/>
                <a:ea typeface="+mn-lt"/>
                <a:cs typeface="+mn-lt"/>
              </a:rPr>
              <a:t>plotly</a:t>
            </a:r>
            <a:r>
              <a:rPr lang="en-US" sz="2400" dirty="0">
                <a:latin typeface="Book Antiqua"/>
                <a:ea typeface="+mn-lt"/>
                <a:cs typeface="+mn-lt"/>
              </a:rPr>
              <a:t>. You can also use </a:t>
            </a:r>
            <a:r>
              <a:rPr lang="en-US" sz="2400" dirty="0" err="1">
                <a:latin typeface="Book Antiqua"/>
                <a:ea typeface="+mn-lt"/>
                <a:cs typeface="+mn-lt"/>
              </a:rPr>
              <a:t>tensorboard</a:t>
            </a:r>
            <a:r>
              <a:rPr lang="en-US" sz="2400" dirty="0">
                <a:latin typeface="Book Antiqua"/>
                <a:ea typeface="+mn-lt"/>
                <a:cs typeface="+mn-lt"/>
              </a:rPr>
              <a:t>, a web-based dashboard that integrates with </a:t>
            </a:r>
            <a:r>
              <a:rPr lang="en-US" sz="2400" dirty="0" err="1">
                <a:latin typeface="Book Antiqua"/>
                <a:ea typeface="+mn-lt"/>
                <a:cs typeface="+mn-lt"/>
              </a:rPr>
              <a:t>pytorch</a:t>
            </a:r>
            <a:r>
              <a:rPr lang="en-US" sz="2400" dirty="0">
                <a:latin typeface="Book Antiqua"/>
                <a:ea typeface="+mn-lt"/>
                <a:cs typeface="+mn-lt"/>
              </a:rPr>
              <a:t>, to track and compare metrics, histograms, images, graphs, and more. Data exploration and visualization can help you understand the distribution, patterns, and relationships in your data, as well as identify outliers, errors, or anomalies.</a:t>
            </a:r>
            <a:r>
              <a:rPr lang="en-US" sz="2400" dirty="0">
                <a:latin typeface="Book Antiqua"/>
                <a:ea typeface="+mn-lt"/>
                <a:cs typeface="Times New Roman"/>
              </a:rPr>
              <a:t> </a:t>
            </a:r>
            <a:endParaRPr lang="en-US" sz="3200" dirty="0">
              <a:latin typeface="Book Antiqua"/>
            </a:endParaRPr>
          </a:p>
          <a:p>
            <a:endParaRPr lang="en-US" sz="3200">
              <a:latin typeface="Book Antiqua"/>
            </a:endParaRPr>
          </a:p>
          <a:p>
            <a:endParaRPr lang="en-US" sz="2400" dirty="0">
              <a:latin typeface="Book Antiqua"/>
              <a:cs typeface="Times New Roman"/>
            </a:endParaRPr>
          </a:p>
        </p:txBody>
      </p:sp>
    </p:spTree>
    <p:extLst>
      <p:ext uri="{BB962C8B-B14F-4D97-AF65-F5344CB8AC3E}">
        <p14:creationId xmlns:p14="http://schemas.microsoft.com/office/powerpoint/2010/main" val="298313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9E7CAB-72AC-917F-18EE-E6182E5BA593}"/>
              </a:ext>
            </a:extLst>
          </p:cNvPr>
          <p:cNvSpPr>
            <a:spLocks noGrp="1"/>
          </p:cNvSpPr>
          <p:nvPr>
            <p:ph type="title"/>
          </p:nvPr>
        </p:nvSpPr>
        <p:spPr>
          <a:xfrm>
            <a:off x="1189253" y="3755807"/>
            <a:ext cx="4230100" cy="1203919"/>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solidFill>
                  <a:srgbClr val="FFFFFF"/>
                </a:solidFill>
                <a:latin typeface="Aptos Display"/>
                <a:ea typeface="+mn-ea"/>
                <a:cs typeface="+mn-cs"/>
              </a:rPr>
              <a:t>Model building and training</a:t>
            </a:r>
            <a:endParaRPr lang="en-US" sz="4000" dirty="0">
              <a:latin typeface="Aptos Display"/>
              <a:ea typeface="+mn-ea"/>
              <a:cs typeface="+mn-cs"/>
            </a:endParaRPr>
          </a:p>
        </p:txBody>
      </p:sp>
      <p:sp>
        <p:nvSpPr>
          <p:cNvPr id="3" name="Content Placeholder 2">
            <a:extLst>
              <a:ext uri="{FF2B5EF4-FFF2-40B4-BE49-F238E27FC236}">
                <a16:creationId xmlns:a16="http://schemas.microsoft.com/office/drawing/2014/main" id="{CD8ADB28-D102-F59A-AB6C-D2195D6D0C68}"/>
              </a:ext>
            </a:extLst>
          </p:cNvPr>
          <p:cNvSpPr>
            <a:spLocks noGrp="1"/>
          </p:cNvSpPr>
          <p:nvPr>
            <p:ph idx="1"/>
          </p:nvPr>
        </p:nvSpPr>
        <p:spPr>
          <a:xfrm>
            <a:off x="5765349" y="165671"/>
            <a:ext cx="6229208" cy="6634616"/>
          </a:xfrm>
        </p:spPr>
        <p:txBody>
          <a:bodyPr vert="horz" lIns="91440" tIns="45720" rIns="91440" bIns="45720" rtlCol="0" anchor="ctr">
            <a:normAutofit/>
          </a:bodyPr>
          <a:lstStyle/>
          <a:p>
            <a:pPr marL="0" indent="0">
              <a:buNone/>
            </a:pPr>
            <a:r>
              <a:rPr lang="en-US" sz="2400" dirty="0">
                <a:latin typeface="Book Antiqua"/>
                <a:cs typeface="Arial"/>
              </a:rPr>
              <a:t>The core of </a:t>
            </a:r>
            <a:r>
              <a:rPr lang="en-US" sz="2400" dirty="0" err="1">
                <a:latin typeface="Book Antiqua"/>
                <a:cs typeface="Arial"/>
              </a:rPr>
              <a:t>pytorch</a:t>
            </a:r>
            <a:r>
              <a:rPr lang="en-US" sz="2400" dirty="0">
                <a:latin typeface="Book Antiqua"/>
                <a:cs typeface="Arial"/>
              </a:rPr>
              <a:t> is its ability to create and train neural networks, which are powerful models for learning from complex and high-dimensional data. </a:t>
            </a:r>
            <a:r>
              <a:rPr lang="en-US" sz="2400" dirty="0" err="1">
                <a:latin typeface="Book Antiqua"/>
                <a:cs typeface="Arial"/>
              </a:rPr>
              <a:t>Pytorch</a:t>
            </a:r>
            <a:r>
              <a:rPr lang="en-US" sz="2400" dirty="0">
                <a:latin typeface="Book Antiqua"/>
                <a:cs typeface="Arial"/>
              </a:rPr>
              <a:t> offers a flexible and expressive API for defining and composing layers, activations, losses, and optimizers. You can also use </a:t>
            </a:r>
            <a:r>
              <a:rPr lang="en-US" sz="2400" dirty="0" err="1">
                <a:latin typeface="Book Antiqua"/>
                <a:cs typeface="Arial"/>
              </a:rPr>
              <a:t>torch.nn</a:t>
            </a:r>
            <a:r>
              <a:rPr lang="en-US" sz="2400" dirty="0">
                <a:latin typeface="Book Antiqua"/>
                <a:cs typeface="Arial"/>
              </a:rPr>
              <a:t>, a module that provides predefined layers and models for common tasks, such as convolutional, recurrent, or transformer networks. </a:t>
            </a:r>
            <a:r>
              <a:rPr lang="en-US" sz="2400" dirty="0" err="1">
                <a:latin typeface="Book Antiqua"/>
                <a:cs typeface="Arial"/>
              </a:rPr>
              <a:t>Pytorch</a:t>
            </a:r>
            <a:r>
              <a:rPr lang="en-US" sz="2400" dirty="0">
                <a:latin typeface="Book Antiqua"/>
                <a:cs typeface="Arial"/>
              </a:rPr>
              <a:t> also supports automatic differentiation, which simplifies the computation of gradients and backpropagation. You can use </a:t>
            </a:r>
            <a:r>
              <a:rPr lang="en-US" sz="2400" dirty="0" err="1">
                <a:latin typeface="Book Antiqua"/>
                <a:cs typeface="Arial"/>
              </a:rPr>
              <a:t>pytorch</a:t>
            </a:r>
            <a:r>
              <a:rPr lang="en-US" sz="2400" dirty="0">
                <a:latin typeface="Book Antiqua"/>
                <a:cs typeface="Arial"/>
              </a:rPr>
              <a:t> to build and train models for various data analysis problems, such as classification, regression, clustering, or generation.</a:t>
            </a:r>
            <a:r>
              <a:rPr lang="en-US" sz="2400" dirty="0">
                <a:latin typeface="Book Antiqua"/>
                <a:cs typeface="Times New Roman"/>
              </a:rPr>
              <a:t> </a:t>
            </a:r>
            <a:endParaRPr lang="en-US" sz="2400" dirty="0">
              <a:latin typeface="Book Antiqua"/>
              <a:cs typeface="Arial"/>
            </a:endParaRPr>
          </a:p>
        </p:txBody>
      </p:sp>
    </p:spTree>
    <p:extLst>
      <p:ext uri="{BB962C8B-B14F-4D97-AF65-F5344CB8AC3E}">
        <p14:creationId xmlns:p14="http://schemas.microsoft.com/office/powerpoint/2010/main" val="293080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9E7CAB-72AC-917F-18EE-E6182E5BA593}"/>
              </a:ext>
            </a:extLst>
          </p:cNvPr>
          <p:cNvSpPr>
            <a:spLocks noGrp="1"/>
          </p:cNvSpPr>
          <p:nvPr>
            <p:ph type="title"/>
          </p:nvPr>
        </p:nvSpPr>
        <p:spPr>
          <a:xfrm>
            <a:off x="1237634" y="3755807"/>
            <a:ext cx="4230100" cy="1203919"/>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4000" dirty="0">
                <a:solidFill>
                  <a:srgbClr val="FFFFFF"/>
                </a:solidFill>
                <a:latin typeface="Aptos Display"/>
                <a:ea typeface="+mn-ea"/>
                <a:cs typeface="+mn-cs"/>
              </a:rPr>
              <a:t>Model evaluation and testing</a:t>
            </a:r>
            <a:endParaRPr lang="en-US" sz="4000" dirty="0">
              <a:latin typeface="Aptos Display"/>
              <a:ea typeface="+mn-ea"/>
              <a:cs typeface="+mn-cs"/>
            </a:endParaRPr>
          </a:p>
        </p:txBody>
      </p:sp>
      <p:sp>
        <p:nvSpPr>
          <p:cNvPr id="3" name="Content Placeholder 2">
            <a:extLst>
              <a:ext uri="{FF2B5EF4-FFF2-40B4-BE49-F238E27FC236}">
                <a16:creationId xmlns:a16="http://schemas.microsoft.com/office/drawing/2014/main" id="{CD8ADB28-D102-F59A-AB6C-D2195D6D0C68}"/>
              </a:ext>
            </a:extLst>
          </p:cNvPr>
          <p:cNvSpPr>
            <a:spLocks noGrp="1"/>
          </p:cNvSpPr>
          <p:nvPr>
            <p:ph idx="1"/>
          </p:nvPr>
        </p:nvSpPr>
        <p:spPr>
          <a:xfrm>
            <a:off x="5765349" y="165671"/>
            <a:ext cx="6229208" cy="6634616"/>
          </a:xfrm>
        </p:spPr>
        <p:txBody>
          <a:bodyPr vert="horz" lIns="91440" tIns="45720" rIns="91440" bIns="45720" rtlCol="0" anchor="ctr">
            <a:normAutofit/>
          </a:bodyPr>
          <a:lstStyle/>
          <a:p>
            <a:pPr marL="0" indent="0">
              <a:buNone/>
            </a:pPr>
            <a:r>
              <a:rPr lang="en-US" sz="2400" dirty="0">
                <a:latin typeface="Book Antiqua"/>
                <a:cs typeface="Arial"/>
              </a:rPr>
              <a:t>The final step is to evaluate and test the model. </a:t>
            </a:r>
            <a:r>
              <a:rPr lang="en-US" sz="2400" dirty="0" err="1">
                <a:latin typeface="Book Antiqua"/>
                <a:cs typeface="Arial"/>
              </a:rPr>
              <a:t>Pytorch</a:t>
            </a:r>
            <a:r>
              <a:rPr lang="en-US" sz="2400" dirty="0">
                <a:latin typeface="Book Antiqua"/>
                <a:cs typeface="Arial"/>
              </a:rPr>
              <a:t> provides methods for saving and loading models, as well as performing inference on new data. You can also use </a:t>
            </a:r>
            <a:r>
              <a:rPr lang="en-US" sz="2400" dirty="0" err="1">
                <a:latin typeface="Book Antiqua"/>
                <a:cs typeface="Arial"/>
              </a:rPr>
              <a:t>torchmetrics</a:t>
            </a:r>
            <a:r>
              <a:rPr lang="en-US" sz="2400" dirty="0">
                <a:latin typeface="Book Antiqua"/>
                <a:cs typeface="Arial"/>
              </a:rPr>
              <a:t>, a library that implements various metrics for measuring the performance of your model, such as accuracy, precision, recall, f1-score, or roc-</a:t>
            </a:r>
            <a:r>
              <a:rPr lang="en-US" sz="2400" dirty="0" err="1">
                <a:latin typeface="Book Antiqua"/>
                <a:cs typeface="Arial"/>
              </a:rPr>
              <a:t>auc</a:t>
            </a:r>
            <a:r>
              <a:rPr lang="en-US" sz="2400" dirty="0">
                <a:latin typeface="Book Antiqua"/>
                <a:cs typeface="Arial"/>
              </a:rPr>
              <a:t>. You can also use </a:t>
            </a:r>
            <a:r>
              <a:rPr lang="en-US" sz="2400" dirty="0" err="1">
                <a:latin typeface="Book Antiqua"/>
                <a:cs typeface="Arial"/>
              </a:rPr>
              <a:t>torch.testing</a:t>
            </a:r>
            <a:r>
              <a:rPr lang="en-US" sz="2400" dirty="0">
                <a:latin typeface="Book Antiqua"/>
                <a:cs typeface="Arial"/>
              </a:rPr>
              <a:t>, a module that provides utilities for testing the correctness and consistency of your model and code. You can use these tools to assess the quality, robustness, and generalization of your model, as well as debug and improve it.</a:t>
            </a:r>
            <a:r>
              <a:rPr lang="en-US" sz="2400" dirty="0">
                <a:latin typeface="Book Antiqua"/>
                <a:cs typeface="Times New Roman"/>
              </a:rPr>
              <a:t> </a:t>
            </a:r>
            <a:endParaRPr lang="en-US" sz="2400" dirty="0">
              <a:latin typeface="Book Antiqua"/>
              <a:cs typeface="Arial"/>
            </a:endParaRPr>
          </a:p>
        </p:txBody>
      </p:sp>
    </p:spTree>
    <p:extLst>
      <p:ext uri="{BB962C8B-B14F-4D97-AF65-F5344CB8AC3E}">
        <p14:creationId xmlns:p14="http://schemas.microsoft.com/office/powerpoint/2010/main" val="3740930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102F41-5120-12DA-0964-4471FC80FC63}"/>
              </a:ext>
            </a:extLst>
          </p:cNvPr>
          <p:cNvSpPr>
            <a:spLocks noGrp="1"/>
          </p:cNvSpPr>
          <p:nvPr>
            <p:ph type="title"/>
          </p:nvPr>
        </p:nvSpPr>
        <p:spPr>
          <a:xfrm>
            <a:off x="611865" y="816665"/>
            <a:ext cx="3201366" cy="3387497"/>
          </a:xfrm>
        </p:spPr>
        <p:txBody>
          <a:bodyPr anchor="b">
            <a:normAutofit/>
          </a:bodyPr>
          <a:lstStyle/>
          <a:p>
            <a:pPr algn="r"/>
            <a:r>
              <a:rPr lang="en-US" sz="4000" dirty="0">
                <a:solidFill>
                  <a:srgbClr val="FFFFFF"/>
                </a:solidFill>
              </a:rPr>
              <a:t>Real Life Examples</a:t>
            </a:r>
          </a:p>
        </p:txBody>
      </p:sp>
      <p:sp>
        <p:nvSpPr>
          <p:cNvPr id="3" name="Content Placeholder 2">
            <a:extLst>
              <a:ext uri="{FF2B5EF4-FFF2-40B4-BE49-F238E27FC236}">
                <a16:creationId xmlns:a16="http://schemas.microsoft.com/office/drawing/2014/main" id="{1D9B9680-8883-F1A0-BF5F-5CE165E0D7D6}"/>
              </a:ext>
            </a:extLst>
          </p:cNvPr>
          <p:cNvSpPr>
            <a:spLocks noGrp="1"/>
          </p:cNvSpPr>
          <p:nvPr>
            <p:ph idx="1"/>
          </p:nvPr>
        </p:nvSpPr>
        <p:spPr>
          <a:xfrm>
            <a:off x="4145021" y="81004"/>
            <a:ext cx="7873727" cy="6634618"/>
          </a:xfrm>
        </p:spPr>
        <p:txBody>
          <a:bodyPr vert="horz" lIns="91440" tIns="45720" rIns="91440" bIns="45720" rtlCol="0" anchor="ctr">
            <a:normAutofit/>
          </a:bodyPr>
          <a:lstStyle/>
          <a:p>
            <a:r>
              <a:rPr lang="en-US" sz="2000" b="1" dirty="0">
                <a:latin typeface="Book Antiqua"/>
              </a:rPr>
              <a:t>Tesla</a:t>
            </a:r>
            <a:r>
              <a:rPr lang="en-US" sz="2000" dirty="0">
                <a:latin typeface="Book Antiqua"/>
              </a:rPr>
              <a:t> uses </a:t>
            </a:r>
            <a:r>
              <a:rPr lang="en-US" sz="2000" dirty="0" err="1">
                <a:latin typeface="Book Antiqua"/>
              </a:rPr>
              <a:t>PyTorch</a:t>
            </a:r>
            <a:r>
              <a:rPr lang="en-US" sz="2000" dirty="0">
                <a:latin typeface="Book Antiqua"/>
              </a:rPr>
              <a:t> for Autopilot, their self-driving technology. The company uses </a:t>
            </a:r>
            <a:r>
              <a:rPr lang="en-US" sz="2000" dirty="0" err="1">
                <a:latin typeface="Book Antiqua"/>
              </a:rPr>
              <a:t>PyTorch</a:t>
            </a:r>
            <a:r>
              <a:rPr lang="en-US" sz="2000" dirty="0">
                <a:latin typeface="Book Antiqua"/>
              </a:rPr>
              <a:t> to train networks to complete tasks for their computer vision applications, including object detection and depth modeling.</a:t>
            </a:r>
          </a:p>
          <a:p>
            <a:pPr marL="0" indent="0">
              <a:buNone/>
            </a:pPr>
            <a:endParaRPr lang="en-US" sz="2000" dirty="0">
              <a:latin typeface="Book Antiqua"/>
            </a:endParaRPr>
          </a:p>
          <a:p>
            <a:r>
              <a:rPr lang="en-US" sz="2000" b="1" dirty="0">
                <a:latin typeface="Book Antiqua"/>
              </a:rPr>
              <a:t>Microsoft </a:t>
            </a:r>
            <a:r>
              <a:rPr lang="en-US" sz="2000" dirty="0">
                <a:latin typeface="Book Antiqua"/>
              </a:rPr>
              <a:t>is also a major </a:t>
            </a:r>
            <a:r>
              <a:rPr lang="en-US" sz="2000" dirty="0" err="1">
                <a:latin typeface="Book Antiqua"/>
              </a:rPr>
              <a:t>PyTorch</a:t>
            </a:r>
            <a:r>
              <a:rPr lang="en-US" sz="2000" dirty="0">
                <a:latin typeface="Book Antiqua"/>
              </a:rPr>
              <a:t> user. It’s the primary framework the company uses to develop machine learning solutions to improve Bing search and Xbox, among other products. What’s more, Microsoft also owns and develops the </a:t>
            </a:r>
            <a:r>
              <a:rPr lang="en-US" sz="2000" dirty="0" err="1">
                <a:latin typeface="Book Antiqua"/>
              </a:rPr>
              <a:t>PyTorch</a:t>
            </a:r>
            <a:r>
              <a:rPr lang="en-US" sz="2000" dirty="0">
                <a:latin typeface="Book Antiqua"/>
              </a:rPr>
              <a:t> for Windows applications and runs a cloud option of </a:t>
            </a:r>
            <a:r>
              <a:rPr lang="en-US" sz="2000" dirty="0" err="1">
                <a:latin typeface="Book Antiqua"/>
              </a:rPr>
              <a:t>PyTorch</a:t>
            </a:r>
            <a:r>
              <a:rPr lang="en-US" sz="2000" dirty="0">
                <a:latin typeface="Book Antiqua"/>
              </a:rPr>
              <a:t> through Microsoft Azure.</a:t>
            </a:r>
          </a:p>
          <a:p>
            <a:endParaRPr lang="en-US" sz="2000" dirty="0">
              <a:latin typeface="Book Antiqua"/>
            </a:endParaRPr>
          </a:p>
          <a:p>
            <a:r>
              <a:rPr lang="en-US" sz="2000" b="1" dirty="0">
                <a:latin typeface="Book Antiqua"/>
              </a:rPr>
              <a:t>Airbnb </a:t>
            </a:r>
            <a:r>
              <a:rPr lang="en-US" sz="2000" dirty="0">
                <a:latin typeface="Book Antiqua"/>
              </a:rPr>
              <a:t>uses </a:t>
            </a:r>
            <a:r>
              <a:rPr lang="en-US" sz="2000" dirty="0" err="1">
                <a:latin typeface="Book Antiqua"/>
              </a:rPr>
              <a:t>PyTorch</a:t>
            </a:r>
            <a:r>
              <a:rPr lang="en-US" sz="2000" dirty="0">
                <a:latin typeface="Book Antiqua"/>
              </a:rPr>
              <a:t> in their customer service department to create smart replies and recommend agent responses to customer requests.</a:t>
            </a:r>
          </a:p>
        </p:txBody>
      </p:sp>
    </p:spTree>
    <p:extLst>
      <p:ext uri="{BB962C8B-B14F-4D97-AF65-F5344CB8AC3E}">
        <p14:creationId xmlns:p14="http://schemas.microsoft.com/office/powerpoint/2010/main" val="1398245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A9B482-3D80-B44B-1CAA-F03D3194AA1C}"/>
              </a:ext>
            </a:extLst>
          </p:cNvPr>
          <p:cNvSpPr>
            <a:spLocks noGrp="1"/>
          </p:cNvSpPr>
          <p:nvPr>
            <p:ph type="title"/>
          </p:nvPr>
        </p:nvSpPr>
        <p:spPr>
          <a:xfrm>
            <a:off x="2026693" y="1646730"/>
            <a:ext cx="8147713" cy="3081242"/>
          </a:xfrm>
        </p:spPr>
        <p:txBody>
          <a:bodyPr vert="horz" lIns="91440" tIns="45720" rIns="91440" bIns="45720" rtlCol="0" anchor="ctr">
            <a:normAutofit/>
          </a:bodyPr>
          <a:lstStyle/>
          <a:p>
            <a:pPr algn="ctr"/>
            <a:r>
              <a:rPr lang="en-US" sz="4800" dirty="0">
                <a:solidFill>
                  <a:srgbClr val="FFFFFF"/>
                </a:solidFill>
              </a:rPr>
              <a:t>Demonstration for Tensors</a:t>
            </a:r>
            <a:endParaRPr lang="en-US" sz="4800" kern="1200" dirty="0">
              <a:solidFill>
                <a:srgbClr val="FFFFFF"/>
              </a:solidFill>
              <a:latin typeface="+mj-lt"/>
              <a:ea typeface="+mj-ea"/>
              <a:cs typeface="+mj-cs"/>
            </a:endParaRPr>
          </a:p>
        </p:txBody>
      </p:sp>
    </p:spTree>
    <p:extLst>
      <p:ext uri="{BB962C8B-B14F-4D97-AF65-F5344CB8AC3E}">
        <p14:creationId xmlns:p14="http://schemas.microsoft.com/office/powerpoint/2010/main" val="324810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34C5FA-54A6-4D8A-49A3-E2E6D2933A69}"/>
              </a:ext>
            </a:extLst>
          </p:cNvPr>
          <p:cNvSpPr>
            <a:spLocks noGrp="1"/>
          </p:cNvSpPr>
          <p:nvPr>
            <p:ph type="title"/>
          </p:nvPr>
        </p:nvSpPr>
        <p:spPr>
          <a:xfrm>
            <a:off x="1519913" y="347270"/>
            <a:ext cx="9728911" cy="1127663"/>
          </a:xfrm>
        </p:spPr>
        <p:txBody>
          <a:bodyPr vert="horz" lIns="91440" tIns="45720" rIns="91440" bIns="45720" rtlCol="0" anchor="b">
            <a:normAutofit/>
          </a:bodyPr>
          <a:lstStyle/>
          <a:p>
            <a:r>
              <a:rPr lang="en-US" sz="4800" dirty="0">
                <a:solidFill>
                  <a:srgbClr val="FFFFFF"/>
                </a:solidFill>
              </a:rPr>
              <a:t>Import </a:t>
            </a:r>
            <a:r>
              <a:rPr lang="en-US" sz="4800" dirty="0" err="1">
                <a:solidFill>
                  <a:srgbClr val="FFFFFF"/>
                </a:solidFill>
              </a:rPr>
              <a:t>Pytorch</a:t>
            </a:r>
            <a:endParaRPr lang="en-US" sz="4800" kern="1200" dirty="0" err="1">
              <a:solidFill>
                <a:srgbClr val="FFFFFF"/>
              </a:solidFill>
              <a:latin typeface="+mj-lt"/>
              <a:ea typeface="+mj-ea"/>
              <a:cs typeface="+mj-cs"/>
            </a:endParaRP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rectangular sign with black text&#10;&#10;Description automatically generated">
            <a:extLst>
              <a:ext uri="{FF2B5EF4-FFF2-40B4-BE49-F238E27FC236}">
                <a16:creationId xmlns:a16="http://schemas.microsoft.com/office/drawing/2014/main" id="{45F11EF1-D599-154D-3FB8-4EBB7AF36C96}"/>
              </a:ext>
            </a:extLst>
          </p:cNvPr>
          <p:cNvPicPr>
            <a:picLocks noChangeAspect="1"/>
          </p:cNvPicPr>
          <p:nvPr/>
        </p:nvPicPr>
        <p:blipFill>
          <a:blip r:embed="rId2"/>
          <a:stretch>
            <a:fillRect/>
          </a:stretch>
        </p:blipFill>
        <p:spPr>
          <a:xfrm>
            <a:off x="1567391" y="2022551"/>
            <a:ext cx="8222645" cy="2486327"/>
          </a:xfrm>
          <a:prstGeom prst="rect">
            <a:avLst/>
          </a:prstGeom>
        </p:spPr>
      </p:pic>
    </p:spTree>
    <p:extLst>
      <p:ext uri="{BB962C8B-B14F-4D97-AF65-F5344CB8AC3E}">
        <p14:creationId xmlns:p14="http://schemas.microsoft.com/office/powerpoint/2010/main" val="4118354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CBEF31-B373-D952-5C25-695A85CA1A83}"/>
              </a:ext>
            </a:extLst>
          </p:cNvPr>
          <p:cNvSpPr>
            <a:spLocks noGrp="1"/>
          </p:cNvSpPr>
          <p:nvPr>
            <p:ph type="title"/>
          </p:nvPr>
        </p:nvSpPr>
        <p:spPr>
          <a:xfrm>
            <a:off x="1773913" y="347270"/>
            <a:ext cx="8471006" cy="909949"/>
          </a:xfrm>
        </p:spPr>
        <p:txBody>
          <a:bodyPr vert="horz" lIns="91440" tIns="45720" rIns="91440" bIns="45720" rtlCol="0" anchor="b">
            <a:normAutofit/>
          </a:bodyPr>
          <a:lstStyle/>
          <a:p>
            <a:r>
              <a:rPr lang="en-US" sz="4800" dirty="0">
                <a:solidFill>
                  <a:srgbClr val="FFFFFF"/>
                </a:solidFill>
              </a:rPr>
              <a:t>How to create a tensor?</a:t>
            </a:r>
            <a:endParaRPr lang="en-US" dirty="0">
              <a:ea typeface="+mj-ea"/>
              <a:cs typeface="+mj-cs"/>
            </a:endParaRP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program&#10;&#10;Description automatically generated">
            <a:extLst>
              <a:ext uri="{FF2B5EF4-FFF2-40B4-BE49-F238E27FC236}">
                <a16:creationId xmlns:a16="http://schemas.microsoft.com/office/drawing/2014/main" id="{43089CFE-97FA-D287-8BEF-72B30CD371AD}"/>
              </a:ext>
            </a:extLst>
          </p:cNvPr>
          <p:cNvPicPr>
            <a:picLocks noChangeAspect="1"/>
          </p:cNvPicPr>
          <p:nvPr/>
        </p:nvPicPr>
        <p:blipFill>
          <a:blip r:embed="rId2"/>
          <a:stretch>
            <a:fillRect/>
          </a:stretch>
        </p:blipFill>
        <p:spPr>
          <a:xfrm>
            <a:off x="1862515" y="-79525"/>
            <a:ext cx="8297635" cy="6400195"/>
          </a:xfrm>
          <a:prstGeom prst="rect">
            <a:avLst/>
          </a:prstGeom>
        </p:spPr>
      </p:pic>
    </p:spTree>
    <p:extLst>
      <p:ext uri="{BB962C8B-B14F-4D97-AF65-F5344CB8AC3E}">
        <p14:creationId xmlns:p14="http://schemas.microsoft.com/office/powerpoint/2010/main" val="324156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2714247-2788-F49F-9B19-3E5CA9991008}"/>
              </a:ext>
            </a:extLst>
          </p:cNvPr>
          <p:cNvSpPr>
            <a:spLocks noGrp="1"/>
          </p:cNvSpPr>
          <p:nvPr>
            <p:ph type="title"/>
          </p:nvPr>
        </p:nvSpPr>
        <p:spPr>
          <a:xfrm>
            <a:off x="6920080" y="3777693"/>
            <a:ext cx="2707805" cy="836844"/>
          </a:xfrm>
        </p:spPr>
        <p:txBody>
          <a:bodyPr vert="horz" lIns="91440" tIns="45720" rIns="91440" bIns="45720" rtlCol="0" anchor="ctr">
            <a:normAutofit/>
          </a:bodyPr>
          <a:lstStyle/>
          <a:p>
            <a:pPr algn="ctr"/>
            <a:r>
              <a:rPr lang="en-US" sz="4800" dirty="0">
                <a:solidFill>
                  <a:srgbClr val="FFFFFF"/>
                </a:solidFill>
              </a:rPr>
              <a:t>Thank you</a:t>
            </a:r>
            <a:endParaRPr lang="en-US" sz="4800" kern="1200" dirty="0">
              <a:solidFill>
                <a:srgbClr val="FFFFFF"/>
              </a:solidFill>
              <a:latin typeface="+mj-lt"/>
              <a:ea typeface="+mj-ea"/>
              <a:cs typeface="+mj-cs"/>
            </a:endParaRP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21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F56B4-AA51-EB27-54D3-2845DC13A7CA}"/>
              </a:ext>
            </a:extLst>
          </p:cNvPr>
          <p:cNvSpPr>
            <a:spLocks noGrp="1"/>
          </p:cNvSpPr>
          <p:nvPr>
            <p:ph type="title"/>
          </p:nvPr>
        </p:nvSpPr>
        <p:spPr>
          <a:xfrm>
            <a:off x="856129" y="306498"/>
            <a:ext cx="9895951" cy="1033669"/>
          </a:xfrm>
        </p:spPr>
        <p:txBody>
          <a:bodyPr>
            <a:normAutofit/>
          </a:bodyPr>
          <a:lstStyle/>
          <a:p>
            <a:r>
              <a:rPr lang="en-US" sz="6000" dirty="0">
                <a:solidFill>
                  <a:srgbClr val="FFFFFF"/>
                </a:solidFill>
              </a:rPr>
              <a:t>Introduction</a:t>
            </a:r>
          </a:p>
        </p:txBody>
      </p:sp>
      <p:sp>
        <p:nvSpPr>
          <p:cNvPr id="3" name="Content Placeholder 2">
            <a:extLst>
              <a:ext uri="{FF2B5EF4-FFF2-40B4-BE49-F238E27FC236}">
                <a16:creationId xmlns:a16="http://schemas.microsoft.com/office/drawing/2014/main" id="{E4F3EAA4-CC67-AE81-A9E7-DAB44A7D7872}"/>
              </a:ext>
            </a:extLst>
          </p:cNvPr>
          <p:cNvSpPr>
            <a:spLocks noGrp="1"/>
          </p:cNvSpPr>
          <p:nvPr>
            <p:ph idx="1"/>
          </p:nvPr>
        </p:nvSpPr>
        <p:spPr>
          <a:xfrm>
            <a:off x="295478" y="2065976"/>
            <a:ext cx="11595414" cy="4187444"/>
          </a:xfrm>
        </p:spPr>
        <p:txBody>
          <a:bodyPr vert="horz" lIns="91440" tIns="45720" rIns="91440" bIns="45720" rtlCol="0" anchor="t">
            <a:normAutofit/>
          </a:bodyPr>
          <a:lstStyle/>
          <a:p>
            <a:pPr algn="just"/>
            <a:r>
              <a:rPr lang="en-US" sz="2000" err="1">
                <a:solidFill>
                  <a:srgbClr val="0D0D0D"/>
                </a:solidFill>
                <a:latin typeface="Book Antiqua"/>
                <a:ea typeface="+mn-lt"/>
                <a:cs typeface="+mn-lt"/>
              </a:rPr>
              <a:t>PyTorch</a:t>
            </a:r>
            <a:r>
              <a:rPr lang="en-US" sz="2000" dirty="0">
                <a:solidFill>
                  <a:srgbClr val="0D0D0D"/>
                </a:solidFill>
                <a:latin typeface="Book Antiqua"/>
                <a:ea typeface="+mn-lt"/>
                <a:cs typeface="+mn-lt"/>
              </a:rPr>
              <a:t> is a popular </a:t>
            </a:r>
            <a:r>
              <a:rPr lang="en-US" sz="2000" b="1" dirty="0">
                <a:solidFill>
                  <a:srgbClr val="0D0D0D"/>
                </a:solidFill>
                <a:latin typeface="Book Antiqua"/>
                <a:ea typeface="+mn-lt"/>
                <a:cs typeface="+mn-lt"/>
              </a:rPr>
              <a:t>open-source machine learning library</a:t>
            </a:r>
            <a:r>
              <a:rPr lang="en-US" sz="2000" dirty="0">
                <a:solidFill>
                  <a:srgbClr val="0D0D0D"/>
                </a:solidFill>
                <a:latin typeface="Book Antiqua"/>
                <a:ea typeface="+mn-lt"/>
                <a:cs typeface="+mn-lt"/>
              </a:rPr>
              <a:t> for Python. It provides a flexible framework for </a:t>
            </a:r>
            <a:r>
              <a:rPr lang="en-US" sz="2000" b="1" dirty="0">
                <a:solidFill>
                  <a:srgbClr val="0D0D0D"/>
                </a:solidFill>
                <a:latin typeface="Book Antiqua"/>
                <a:ea typeface="+mn-lt"/>
                <a:cs typeface="+mn-lt"/>
              </a:rPr>
              <a:t>building and training deep learning models</a:t>
            </a:r>
            <a:r>
              <a:rPr lang="en-US" sz="2000" dirty="0">
                <a:solidFill>
                  <a:srgbClr val="0D0D0D"/>
                </a:solidFill>
                <a:latin typeface="Book Antiqua"/>
                <a:ea typeface="+mn-lt"/>
                <a:cs typeface="+mn-lt"/>
              </a:rPr>
              <a:t>.</a:t>
            </a:r>
            <a:endParaRPr lang="en-US" sz="2000">
              <a:solidFill>
                <a:srgbClr val="000000"/>
              </a:solidFill>
              <a:latin typeface="Book Antiqua"/>
              <a:ea typeface="+mn-lt"/>
              <a:cs typeface="+mn-lt"/>
            </a:endParaRPr>
          </a:p>
          <a:p>
            <a:pPr algn="just"/>
            <a:r>
              <a:rPr lang="en-US" sz="2000" dirty="0">
                <a:solidFill>
                  <a:srgbClr val="0D0D0D"/>
                </a:solidFill>
                <a:latin typeface="Book Antiqua"/>
                <a:ea typeface="+mn-lt"/>
                <a:cs typeface="+mn-lt"/>
              </a:rPr>
              <a:t>At its core, </a:t>
            </a:r>
            <a:r>
              <a:rPr lang="en-US" sz="2000" dirty="0" err="1">
                <a:solidFill>
                  <a:srgbClr val="0D0D0D"/>
                </a:solidFill>
                <a:latin typeface="Book Antiqua"/>
                <a:ea typeface="+mn-lt"/>
                <a:cs typeface="+mn-lt"/>
              </a:rPr>
              <a:t>PyTorch</a:t>
            </a:r>
            <a:r>
              <a:rPr lang="en-US" sz="2000" dirty="0">
                <a:solidFill>
                  <a:srgbClr val="0D0D0D"/>
                </a:solidFill>
                <a:latin typeface="Book Antiqua"/>
                <a:ea typeface="+mn-lt"/>
                <a:cs typeface="+mn-lt"/>
              </a:rPr>
              <a:t> provides two main features:</a:t>
            </a:r>
            <a:endParaRPr lang="en-US" sz="2000">
              <a:solidFill>
                <a:srgbClr val="0D0D0D"/>
              </a:solidFill>
              <a:latin typeface="Book Antiqua"/>
            </a:endParaRPr>
          </a:p>
          <a:p>
            <a:pPr lvl="1" algn="just">
              <a:buFont typeface="Courier New" panose="020B0604020202020204" pitchFamily="34" charset="0"/>
              <a:buChar char="o"/>
            </a:pPr>
            <a:r>
              <a:rPr lang="en-US" sz="2000" dirty="0">
                <a:solidFill>
                  <a:srgbClr val="0D0D0D"/>
                </a:solidFill>
                <a:latin typeface="Book Antiqua"/>
                <a:ea typeface="+mn-lt"/>
                <a:cs typeface="+mn-lt"/>
              </a:rPr>
              <a:t>An n-dimensional </a:t>
            </a:r>
            <a:r>
              <a:rPr lang="en-US" sz="2000" b="1" dirty="0">
                <a:solidFill>
                  <a:srgbClr val="0D0D0D"/>
                </a:solidFill>
                <a:latin typeface="Book Antiqua"/>
                <a:ea typeface="+mn-lt"/>
                <a:cs typeface="+mn-lt"/>
              </a:rPr>
              <a:t>Tensor</a:t>
            </a:r>
            <a:r>
              <a:rPr lang="en-US" sz="2000" dirty="0">
                <a:solidFill>
                  <a:srgbClr val="0D0D0D"/>
                </a:solidFill>
                <a:latin typeface="Book Antiqua"/>
                <a:ea typeface="+mn-lt"/>
                <a:cs typeface="+mn-lt"/>
              </a:rPr>
              <a:t>, similar to </a:t>
            </a:r>
            <a:r>
              <a:rPr lang="en-US" sz="2000" dirty="0" err="1">
                <a:solidFill>
                  <a:srgbClr val="0D0D0D"/>
                </a:solidFill>
                <a:latin typeface="Book Antiqua"/>
                <a:ea typeface="+mn-lt"/>
                <a:cs typeface="+mn-lt"/>
              </a:rPr>
              <a:t>numpy</a:t>
            </a:r>
            <a:r>
              <a:rPr lang="en-US" sz="2000" dirty="0">
                <a:solidFill>
                  <a:srgbClr val="0D0D0D"/>
                </a:solidFill>
                <a:latin typeface="Book Antiqua"/>
                <a:ea typeface="+mn-lt"/>
                <a:cs typeface="+mn-lt"/>
              </a:rPr>
              <a:t> but can run on GPUs</a:t>
            </a:r>
            <a:endParaRPr lang="en-US" sz="2000">
              <a:latin typeface="Book Antiqua"/>
            </a:endParaRPr>
          </a:p>
          <a:p>
            <a:pPr lvl="1" algn="just">
              <a:buFont typeface="Courier New" panose="020B0604020202020204" pitchFamily="34" charset="0"/>
              <a:buChar char="o"/>
            </a:pPr>
            <a:r>
              <a:rPr lang="en-US" sz="2000" b="1" dirty="0">
                <a:solidFill>
                  <a:srgbClr val="0D0D0D"/>
                </a:solidFill>
                <a:latin typeface="Book Antiqua"/>
                <a:ea typeface="+mn-lt"/>
                <a:cs typeface="+mn-lt"/>
              </a:rPr>
              <a:t>Automatic differentiation</a:t>
            </a:r>
            <a:r>
              <a:rPr lang="en-US" sz="2000" dirty="0">
                <a:solidFill>
                  <a:srgbClr val="0D0D0D"/>
                </a:solidFill>
                <a:latin typeface="Book Antiqua"/>
                <a:ea typeface="+mn-lt"/>
                <a:cs typeface="+mn-lt"/>
              </a:rPr>
              <a:t> for </a:t>
            </a:r>
            <a:r>
              <a:rPr lang="en-US" sz="2000" b="1" dirty="0">
                <a:solidFill>
                  <a:srgbClr val="0D0D0D"/>
                </a:solidFill>
                <a:latin typeface="Book Antiqua"/>
                <a:ea typeface="+mn-lt"/>
                <a:cs typeface="+mn-lt"/>
              </a:rPr>
              <a:t>building and training neural networks</a:t>
            </a:r>
            <a:endParaRPr lang="en-US" sz="2000" b="1">
              <a:latin typeface="Book Antiqua"/>
            </a:endParaRPr>
          </a:p>
          <a:p>
            <a:pPr algn="just"/>
            <a:r>
              <a:rPr lang="en-US" sz="2000" dirty="0">
                <a:solidFill>
                  <a:srgbClr val="0D0D0D"/>
                </a:solidFill>
                <a:latin typeface="Book Antiqua"/>
                <a:ea typeface="Calibri"/>
                <a:cs typeface="Calibri"/>
              </a:rPr>
              <a:t>It is widely used for various applications such as </a:t>
            </a:r>
            <a:r>
              <a:rPr lang="en-US" sz="2000" b="1" dirty="0">
                <a:solidFill>
                  <a:srgbClr val="0D0D0D"/>
                </a:solidFill>
                <a:latin typeface="Book Antiqua"/>
                <a:ea typeface="Calibri"/>
                <a:cs typeface="Calibri"/>
              </a:rPr>
              <a:t>natural language processing </a:t>
            </a:r>
            <a:r>
              <a:rPr lang="en-US" sz="2000" dirty="0">
                <a:solidFill>
                  <a:srgbClr val="0D0D0D"/>
                </a:solidFill>
                <a:latin typeface="Book Antiqua"/>
                <a:ea typeface="Calibri"/>
                <a:cs typeface="Calibri"/>
              </a:rPr>
              <a:t>(NLP), computer vision, and reinforcement learning. </a:t>
            </a:r>
            <a:r>
              <a:rPr lang="en-US" sz="2000" err="1">
                <a:solidFill>
                  <a:srgbClr val="0D0D0D"/>
                </a:solidFill>
                <a:latin typeface="Book Antiqua"/>
                <a:ea typeface="Calibri"/>
                <a:cs typeface="Calibri"/>
              </a:rPr>
              <a:t>PyTorch</a:t>
            </a:r>
            <a:r>
              <a:rPr lang="en-US" sz="2000" dirty="0">
                <a:solidFill>
                  <a:srgbClr val="0D0D0D"/>
                </a:solidFill>
                <a:latin typeface="Book Antiqua"/>
                <a:ea typeface="Calibri"/>
                <a:cs typeface="Calibri"/>
              </a:rPr>
              <a:t> also offers </a:t>
            </a:r>
            <a:r>
              <a:rPr lang="en-US" sz="2000" b="1" dirty="0">
                <a:solidFill>
                  <a:srgbClr val="0D0D0D"/>
                </a:solidFill>
                <a:latin typeface="Book Antiqua"/>
                <a:ea typeface="Calibri"/>
                <a:cs typeface="Calibri"/>
              </a:rPr>
              <a:t>dynamic computational graphs </a:t>
            </a:r>
            <a:r>
              <a:rPr lang="en-US" sz="2000" dirty="0">
                <a:solidFill>
                  <a:srgbClr val="0D0D0D"/>
                </a:solidFill>
                <a:latin typeface="Book Antiqua"/>
                <a:ea typeface="Calibri"/>
                <a:cs typeface="Calibri"/>
              </a:rPr>
              <a:t>along with automatic differentiation.</a:t>
            </a:r>
            <a:endParaRPr lang="en-US" sz="2000" dirty="0">
              <a:solidFill>
                <a:srgbClr val="0D0D0D"/>
              </a:solidFill>
              <a:latin typeface="Book Antiqua"/>
            </a:endParaRPr>
          </a:p>
        </p:txBody>
      </p:sp>
      <p:pic>
        <p:nvPicPr>
          <p:cNvPr id="5" name="Picture 4" descr="A logo of a drop of water&#10;&#10;Description automatically generated">
            <a:extLst>
              <a:ext uri="{FF2B5EF4-FFF2-40B4-BE49-F238E27FC236}">
                <a16:creationId xmlns:a16="http://schemas.microsoft.com/office/drawing/2014/main" id="{12DFAAB0-6362-785D-E267-505F4F9426DC}"/>
              </a:ext>
            </a:extLst>
          </p:cNvPr>
          <p:cNvPicPr>
            <a:picLocks noChangeAspect="1"/>
          </p:cNvPicPr>
          <p:nvPr/>
        </p:nvPicPr>
        <p:blipFill>
          <a:blip r:embed="rId3">
            <a:alphaModFix/>
          </a:blip>
          <a:stretch>
            <a:fillRect/>
          </a:stretch>
        </p:blipFill>
        <p:spPr>
          <a:xfrm>
            <a:off x="7226904" y="4713741"/>
            <a:ext cx="3701144" cy="1917852"/>
          </a:xfrm>
          <a:prstGeom prst="rect">
            <a:avLst/>
          </a:prstGeom>
        </p:spPr>
      </p:pic>
      <p:pic>
        <p:nvPicPr>
          <p:cNvPr id="6" name="Picture 5" descr="8 Best Courses and Books to Master PyTorch in 2 Months">
            <a:extLst>
              <a:ext uri="{FF2B5EF4-FFF2-40B4-BE49-F238E27FC236}">
                <a16:creationId xmlns:a16="http://schemas.microsoft.com/office/drawing/2014/main" id="{955613CD-9F5E-82B7-7860-464D1477F291}"/>
              </a:ext>
            </a:extLst>
          </p:cNvPr>
          <p:cNvPicPr>
            <a:picLocks noChangeAspect="1"/>
          </p:cNvPicPr>
          <p:nvPr/>
        </p:nvPicPr>
        <p:blipFill>
          <a:blip r:embed="rId4"/>
          <a:stretch>
            <a:fillRect/>
          </a:stretch>
        </p:blipFill>
        <p:spPr>
          <a:xfrm>
            <a:off x="3454400" y="5020945"/>
            <a:ext cx="4472819" cy="1436490"/>
          </a:xfrm>
          <a:prstGeom prst="rect">
            <a:avLst/>
          </a:prstGeom>
        </p:spPr>
      </p:pic>
    </p:spTree>
    <p:extLst>
      <p:ext uri="{BB962C8B-B14F-4D97-AF65-F5344CB8AC3E}">
        <p14:creationId xmlns:p14="http://schemas.microsoft.com/office/powerpoint/2010/main" val="1110119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reative Building Bricks 11016 | Classic | Buy online at the Official LEGO®  Shop US">
            <a:extLst>
              <a:ext uri="{FF2B5EF4-FFF2-40B4-BE49-F238E27FC236}">
                <a16:creationId xmlns:a16="http://schemas.microsoft.com/office/drawing/2014/main" id="{8E8436B3-1BE5-B16B-F5DE-657D140D622E}"/>
              </a:ext>
            </a:extLst>
          </p:cNvPr>
          <p:cNvPicPr>
            <a:picLocks noChangeAspect="1"/>
          </p:cNvPicPr>
          <p:nvPr/>
        </p:nvPicPr>
        <p:blipFill>
          <a:blip r:embed="rId2"/>
          <a:stretch>
            <a:fillRect/>
          </a:stretch>
        </p:blipFill>
        <p:spPr>
          <a:xfrm>
            <a:off x="-4838" y="640301"/>
            <a:ext cx="4634392" cy="3348678"/>
          </a:xfrm>
          <a:prstGeom prst="rect">
            <a:avLst/>
          </a:prstGeom>
        </p:spPr>
      </p:pic>
      <p:pic>
        <p:nvPicPr>
          <p:cNvPr id="4" name="Picture 3" descr="Scientists Look At Lego Blocks To Study How Long Plastic Survives In The Sea">
            <a:extLst>
              <a:ext uri="{FF2B5EF4-FFF2-40B4-BE49-F238E27FC236}">
                <a16:creationId xmlns:a16="http://schemas.microsoft.com/office/drawing/2014/main" id="{B3252F1C-B701-9FB5-CF16-82D59EB28E61}"/>
              </a:ext>
            </a:extLst>
          </p:cNvPr>
          <p:cNvPicPr>
            <a:picLocks noChangeAspect="1"/>
          </p:cNvPicPr>
          <p:nvPr/>
        </p:nvPicPr>
        <p:blipFill>
          <a:blip r:embed="rId3"/>
          <a:stretch>
            <a:fillRect/>
          </a:stretch>
        </p:blipFill>
        <p:spPr>
          <a:xfrm>
            <a:off x="1950940" y="1198958"/>
            <a:ext cx="3318294" cy="2202611"/>
          </a:xfrm>
          <a:prstGeom prst="ellipse">
            <a:avLst/>
          </a:prstGeom>
          <a:ln>
            <a:noFill/>
          </a:ln>
          <a:effectLst>
            <a:softEdge rad="112500"/>
          </a:effectLst>
        </p:spPr>
      </p:pic>
      <p:pic>
        <p:nvPicPr>
          <p:cNvPr id="9" name="Picture 8" descr="24,894 Lego Stock Photos, High-Res Pictures, and Images - Getty Images">
            <a:extLst>
              <a:ext uri="{FF2B5EF4-FFF2-40B4-BE49-F238E27FC236}">
                <a16:creationId xmlns:a16="http://schemas.microsoft.com/office/drawing/2014/main" id="{E1DC2DB3-C228-21FC-ED75-6C541385142B}"/>
              </a:ext>
            </a:extLst>
          </p:cNvPr>
          <p:cNvPicPr>
            <a:picLocks noChangeAspect="1"/>
          </p:cNvPicPr>
          <p:nvPr/>
        </p:nvPicPr>
        <p:blipFill>
          <a:blip r:embed="rId4"/>
          <a:stretch>
            <a:fillRect/>
          </a:stretch>
        </p:blipFill>
        <p:spPr>
          <a:xfrm>
            <a:off x="6385388" y="496364"/>
            <a:ext cx="5675375" cy="3593649"/>
          </a:xfrm>
          <a:prstGeom prst="rect">
            <a:avLst/>
          </a:prstGeom>
        </p:spPr>
      </p:pic>
      <p:sp>
        <p:nvSpPr>
          <p:cNvPr id="11" name="TextBox 10">
            <a:extLst>
              <a:ext uri="{FF2B5EF4-FFF2-40B4-BE49-F238E27FC236}">
                <a16:creationId xmlns:a16="http://schemas.microsoft.com/office/drawing/2014/main" id="{1BD14001-6FB8-C3F2-CBD4-DAE74944864A}"/>
              </a:ext>
            </a:extLst>
          </p:cNvPr>
          <p:cNvSpPr txBox="1"/>
          <p:nvPr/>
        </p:nvSpPr>
        <p:spPr>
          <a:xfrm>
            <a:off x="8691830" y="1496402"/>
            <a:ext cx="5554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t>1</a:t>
            </a:r>
          </a:p>
        </p:txBody>
      </p:sp>
      <p:sp>
        <p:nvSpPr>
          <p:cNvPr id="13" name="TextBox 12">
            <a:extLst>
              <a:ext uri="{FF2B5EF4-FFF2-40B4-BE49-F238E27FC236}">
                <a16:creationId xmlns:a16="http://schemas.microsoft.com/office/drawing/2014/main" id="{E294D4A4-147D-617D-1963-1560F53ED439}"/>
              </a:ext>
            </a:extLst>
          </p:cNvPr>
          <p:cNvSpPr txBox="1"/>
          <p:nvPr/>
        </p:nvSpPr>
        <p:spPr>
          <a:xfrm>
            <a:off x="7240401" y="2125353"/>
            <a:ext cx="5554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t>2</a:t>
            </a:r>
          </a:p>
        </p:txBody>
      </p:sp>
      <p:sp>
        <p:nvSpPr>
          <p:cNvPr id="15" name="TextBox 14">
            <a:extLst>
              <a:ext uri="{FF2B5EF4-FFF2-40B4-BE49-F238E27FC236}">
                <a16:creationId xmlns:a16="http://schemas.microsoft.com/office/drawing/2014/main" id="{6695C0C6-EE13-4AC2-7A34-35EE2876F7CF}"/>
              </a:ext>
            </a:extLst>
          </p:cNvPr>
          <p:cNvSpPr txBox="1"/>
          <p:nvPr/>
        </p:nvSpPr>
        <p:spPr>
          <a:xfrm>
            <a:off x="10554496" y="1363354"/>
            <a:ext cx="55540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t>3</a:t>
            </a:r>
          </a:p>
        </p:txBody>
      </p:sp>
      <p:cxnSp>
        <p:nvCxnSpPr>
          <p:cNvPr id="17" name="Straight Arrow Connector 16">
            <a:extLst>
              <a:ext uri="{FF2B5EF4-FFF2-40B4-BE49-F238E27FC236}">
                <a16:creationId xmlns:a16="http://schemas.microsoft.com/office/drawing/2014/main" id="{640A640D-30CA-933A-940E-9193F8D77426}"/>
              </a:ext>
            </a:extLst>
          </p:cNvPr>
          <p:cNvCxnSpPr/>
          <p:nvPr/>
        </p:nvCxnSpPr>
        <p:spPr>
          <a:xfrm>
            <a:off x="5443009" y="2509913"/>
            <a:ext cx="1446590" cy="72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Title 1">
            <a:extLst>
              <a:ext uri="{FF2B5EF4-FFF2-40B4-BE49-F238E27FC236}">
                <a16:creationId xmlns:a16="http://schemas.microsoft.com/office/drawing/2014/main" id="{29425415-5FE4-D8D1-0C67-E02530A6FEED}"/>
              </a:ext>
            </a:extLst>
          </p:cNvPr>
          <p:cNvSpPr>
            <a:spLocks noGrp="1"/>
          </p:cNvSpPr>
          <p:nvPr>
            <p:ph type="title"/>
          </p:nvPr>
        </p:nvSpPr>
        <p:spPr>
          <a:xfrm>
            <a:off x="553748" y="4781737"/>
            <a:ext cx="11081284" cy="1057859"/>
          </a:xfrm>
        </p:spPr>
        <p:txBody>
          <a:bodyPr>
            <a:normAutofit/>
          </a:bodyPr>
          <a:lstStyle/>
          <a:p>
            <a:r>
              <a:rPr lang="en-US" sz="6000" dirty="0">
                <a:solidFill>
                  <a:srgbClr val="FFFFFF"/>
                </a:solidFill>
              </a:rPr>
              <a:t>Understanding </a:t>
            </a:r>
            <a:r>
              <a:rPr lang="en-US" sz="6000" dirty="0" err="1">
                <a:solidFill>
                  <a:srgbClr val="FFFFFF"/>
                </a:solidFill>
              </a:rPr>
              <a:t>PyTorch</a:t>
            </a:r>
          </a:p>
        </p:txBody>
      </p:sp>
      <p:sp>
        <p:nvSpPr>
          <p:cNvPr id="22" name="TextBox 21">
            <a:extLst>
              <a:ext uri="{FF2B5EF4-FFF2-40B4-BE49-F238E27FC236}">
                <a16:creationId xmlns:a16="http://schemas.microsoft.com/office/drawing/2014/main" id="{7BCE7BFC-F58F-7F3F-0BB5-BCE6B1427837}"/>
              </a:ext>
            </a:extLst>
          </p:cNvPr>
          <p:cNvSpPr txBox="1"/>
          <p:nvPr/>
        </p:nvSpPr>
        <p:spPr>
          <a:xfrm>
            <a:off x="8244305" y="-3408"/>
            <a:ext cx="303492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6000" b="1" dirty="0"/>
              <a:t>Tensors</a:t>
            </a:r>
          </a:p>
        </p:txBody>
      </p:sp>
    </p:spTree>
    <p:extLst>
      <p:ext uri="{BB962C8B-B14F-4D97-AF65-F5344CB8AC3E}">
        <p14:creationId xmlns:p14="http://schemas.microsoft.com/office/powerpoint/2010/main" val="3540234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olorful building blocks&#10;&#10;Description automatically generated">
            <a:extLst>
              <a:ext uri="{FF2B5EF4-FFF2-40B4-BE49-F238E27FC236}">
                <a16:creationId xmlns:a16="http://schemas.microsoft.com/office/drawing/2014/main" id="{8B634A59-E415-2517-FB86-ED531EF171AE}"/>
              </a:ext>
            </a:extLst>
          </p:cNvPr>
          <p:cNvPicPr>
            <a:picLocks noChangeAspect="1"/>
          </p:cNvPicPr>
          <p:nvPr/>
        </p:nvPicPr>
        <p:blipFill>
          <a:blip r:embed="rId3"/>
          <a:stretch>
            <a:fillRect/>
          </a:stretch>
        </p:blipFill>
        <p:spPr>
          <a:xfrm>
            <a:off x="645155" y="506231"/>
            <a:ext cx="4572000" cy="3429000"/>
          </a:xfrm>
          <a:prstGeom prst="rect">
            <a:avLst/>
          </a:prstGeom>
        </p:spPr>
      </p:pic>
      <p:pic>
        <p:nvPicPr>
          <p:cNvPr id="7" name="Picture 6" descr="A toy robot on a red background&#10;&#10;Description automatically generated">
            <a:extLst>
              <a:ext uri="{FF2B5EF4-FFF2-40B4-BE49-F238E27FC236}">
                <a16:creationId xmlns:a16="http://schemas.microsoft.com/office/drawing/2014/main" id="{D0CA21A1-6191-9749-6BD2-09C77E592CB7}"/>
              </a:ext>
            </a:extLst>
          </p:cNvPr>
          <p:cNvPicPr>
            <a:picLocks noChangeAspect="1"/>
          </p:cNvPicPr>
          <p:nvPr/>
        </p:nvPicPr>
        <p:blipFill>
          <a:blip r:embed="rId4"/>
          <a:stretch>
            <a:fillRect/>
          </a:stretch>
        </p:blipFill>
        <p:spPr>
          <a:xfrm>
            <a:off x="7615532" y="114442"/>
            <a:ext cx="4022272" cy="4194780"/>
          </a:xfrm>
          <a:prstGeom prst="rect">
            <a:avLst/>
          </a:prstGeom>
        </p:spPr>
      </p:pic>
      <p:sp>
        <p:nvSpPr>
          <p:cNvPr id="3" name="Title 1">
            <a:extLst>
              <a:ext uri="{FF2B5EF4-FFF2-40B4-BE49-F238E27FC236}">
                <a16:creationId xmlns:a16="http://schemas.microsoft.com/office/drawing/2014/main" id="{5DA1D837-27BD-A5E9-3C37-0926CD343466}"/>
              </a:ext>
            </a:extLst>
          </p:cNvPr>
          <p:cNvSpPr>
            <a:spLocks noGrp="1"/>
          </p:cNvSpPr>
          <p:nvPr>
            <p:ph type="title"/>
          </p:nvPr>
        </p:nvSpPr>
        <p:spPr>
          <a:xfrm>
            <a:off x="650509" y="4745451"/>
            <a:ext cx="11262713" cy="1711001"/>
          </a:xfrm>
        </p:spPr>
        <p:txBody>
          <a:bodyPr>
            <a:normAutofit/>
          </a:bodyPr>
          <a:lstStyle/>
          <a:p>
            <a:pPr algn="ctr"/>
            <a:r>
              <a:rPr lang="en-US" sz="6000" dirty="0">
                <a:solidFill>
                  <a:srgbClr val="FFFFFF"/>
                </a:solidFill>
              </a:rPr>
              <a:t>Neural Network</a:t>
            </a:r>
            <a:endParaRPr lang="en-US"/>
          </a:p>
        </p:txBody>
      </p:sp>
      <p:pic>
        <p:nvPicPr>
          <p:cNvPr id="8" name="Picture 7" descr="LEGO - 80 pcs Minifigure Tools Lot - Construction Saw Axe Keys Shovel Town  City | eBay">
            <a:extLst>
              <a:ext uri="{FF2B5EF4-FFF2-40B4-BE49-F238E27FC236}">
                <a16:creationId xmlns:a16="http://schemas.microsoft.com/office/drawing/2014/main" id="{18EC0A68-7E63-0337-AE05-2E0174E74C84}"/>
              </a:ext>
            </a:extLst>
          </p:cNvPr>
          <p:cNvPicPr>
            <a:picLocks noChangeAspect="1"/>
          </p:cNvPicPr>
          <p:nvPr/>
        </p:nvPicPr>
        <p:blipFill>
          <a:blip r:embed="rId5"/>
          <a:stretch>
            <a:fillRect/>
          </a:stretch>
        </p:blipFill>
        <p:spPr>
          <a:xfrm>
            <a:off x="2934305" y="316182"/>
            <a:ext cx="6432247" cy="5693446"/>
          </a:xfrm>
          <a:prstGeom prst="rect">
            <a:avLst/>
          </a:prstGeom>
        </p:spPr>
      </p:pic>
      <p:sp>
        <p:nvSpPr>
          <p:cNvPr id="10" name="TextBox 9">
            <a:extLst>
              <a:ext uri="{FF2B5EF4-FFF2-40B4-BE49-F238E27FC236}">
                <a16:creationId xmlns:a16="http://schemas.microsoft.com/office/drawing/2014/main" id="{64B03C0D-C2AD-6F9A-3130-D665465DCB2C}"/>
              </a:ext>
            </a:extLst>
          </p:cNvPr>
          <p:cNvSpPr txBox="1"/>
          <p:nvPr/>
        </p:nvSpPr>
        <p:spPr>
          <a:xfrm>
            <a:off x="3907228" y="2357175"/>
            <a:ext cx="4738540" cy="1323439"/>
          </a:xfrm>
          <a:prstGeom prst="rect">
            <a:avLst/>
          </a:prstGeom>
          <a:solidFill>
            <a:schemeClr val="tx1">
              <a:lumMod val="95000"/>
              <a:lumOff val="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0" b="1" dirty="0">
                <a:solidFill>
                  <a:srgbClr val="FFFFFF"/>
                </a:solidFill>
              </a:rPr>
              <a:t>PYTORCH</a:t>
            </a:r>
          </a:p>
        </p:txBody>
      </p:sp>
    </p:spTree>
    <p:extLst>
      <p:ext uri="{BB962C8B-B14F-4D97-AF65-F5344CB8AC3E}">
        <p14:creationId xmlns:p14="http://schemas.microsoft.com/office/powerpoint/2010/main" val="371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79C60A-A94F-C330-D0B6-E305780B5C07}"/>
              </a:ext>
            </a:extLst>
          </p:cNvPr>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Functionality and Capabilities of </a:t>
            </a:r>
            <a:r>
              <a:rPr lang="en-US" sz="4000" dirty="0" err="1">
                <a:solidFill>
                  <a:srgbClr val="FFFFFF"/>
                </a:solidFill>
              </a:rPr>
              <a:t>PyTorch</a:t>
            </a:r>
          </a:p>
        </p:txBody>
      </p:sp>
      <p:sp>
        <p:nvSpPr>
          <p:cNvPr id="3" name="Content Placeholder 2">
            <a:extLst>
              <a:ext uri="{FF2B5EF4-FFF2-40B4-BE49-F238E27FC236}">
                <a16:creationId xmlns:a16="http://schemas.microsoft.com/office/drawing/2014/main" id="{FCA8BE72-7FA9-6E11-AB1E-38A7EEF6A451}"/>
              </a:ext>
            </a:extLst>
          </p:cNvPr>
          <p:cNvSpPr>
            <a:spLocks noGrp="1"/>
          </p:cNvSpPr>
          <p:nvPr>
            <p:ph idx="1"/>
          </p:nvPr>
        </p:nvSpPr>
        <p:spPr>
          <a:xfrm>
            <a:off x="5571825" y="-76234"/>
            <a:ext cx="6374351" cy="7009569"/>
          </a:xfrm>
        </p:spPr>
        <p:txBody>
          <a:bodyPr anchor="ctr">
            <a:normAutofit fontScale="85000" lnSpcReduction="20000"/>
          </a:bodyPr>
          <a:lstStyle/>
          <a:p>
            <a:pPr marL="457200" indent="-457200" algn="just">
              <a:lnSpc>
                <a:spcPct val="110000"/>
              </a:lnSpc>
              <a:buAutoNum type="arabicPeriod"/>
            </a:pPr>
            <a:r>
              <a:rPr lang="en-US" sz="2000" b="1" dirty="0">
                <a:latin typeface="Book Antiqua"/>
              </a:rPr>
              <a:t>Dynamic computational graphs</a:t>
            </a:r>
            <a:r>
              <a:rPr lang="en-US" sz="2000" dirty="0">
                <a:latin typeface="Book Antiqua"/>
              </a:rPr>
              <a:t>: </a:t>
            </a:r>
            <a:r>
              <a:rPr lang="en-US" sz="2000" dirty="0" err="1">
                <a:latin typeface="Book Antiqua"/>
              </a:rPr>
              <a:t>PyTorch</a:t>
            </a:r>
            <a:r>
              <a:rPr lang="en-US" sz="2000" dirty="0">
                <a:latin typeface="Book Antiqua"/>
              </a:rPr>
              <a:t> allows the creation of computational graphs dynamically, meaning the graph is built on-the-fly as operations are executed. This makes it easier to debug models and experiment with different architectures.</a:t>
            </a:r>
            <a:endParaRPr lang="en-US" sz="1800">
              <a:latin typeface="Book Antiqua"/>
            </a:endParaRPr>
          </a:p>
          <a:p>
            <a:pPr marL="457200" indent="-457200" algn="just">
              <a:lnSpc>
                <a:spcPct val="110000"/>
              </a:lnSpc>
              <a:buAutoNum type="arabicPeriod"/>
            </a:pPr>
            <a:endParaRPr lang="en-US" sz="2000">
              <a:latin typeface="Book Antiqua"/>
            </a:endParaRPr>
          </a:p>
          <a:p>
            <a:pPr marL="457200" indent="-457200" algn="just">
              <a:lnSpc>
                <a:spcPct val="110000"/>
              </a:lnSpc>
              <a:buAutoNum type="arabicPeriod"/>
            </a:pPr>
            <a:r>
              <a:rPr lang="en-US" sz="2000" b="1" dirty="0">
                <a:latin typeface="Book Antiqua"/>
              </a:rPr>
              <a:t>Automatic differentiation</a:t>
            </a:r>
            <a:r>
              <a:rPr lang="en-US" sz="2000" dirty="0">
                <a:latin typeface="Book Antiqua"/>
              </a:rPr>
              <a:t>: </a:t>
            </a:r>
            <a:r>
              <a:rPr lang="en-US" sz="2000" dirty="0" err="1">
                <a:latin typeface="Book Antiqua"/>
              </a:rPr>
              <a:t>PyTorch's</a:t>
            </a:r>
            <a:r>
              <a:rPr lang="en-US" sz="2000" dirty="0">
                <a:latin typeface="Book Antiqua"/>
              </a:rPr>
              <a:t> </a:t>
            </a:r>
            <a:r>
              <a:rPr lang="en-US" sz="2000" dirty="0" err="1">
                <a:latin typeface="Book Antiqua"/>
              </a:rPr>
              <a:t>autograd</a:t>
            </a:r>
            <a:r>
              <a:rPr lang="en-US" sz="2000" dirty="0">
                <a:latin typeface="Book Antiqua"/>
              </a:rPr>
              <a:t> package provides automatic differentiation for computing gradients of tensors. This feature is essential for training neural networks using techniques like backpropagation. This enables computing gradients of tensors with respect to some scalar value.</a:t>
            </a:r>
          </a:p>
          <a:p>
            <a:pPr marL="457200" indent="-457200" algn="just">
              <a:lnSpc>
                <a:spcPct val="110000"/>
              </a:lnSpc>
              <a:buAutoNum type="arabicPeriod"/>
            </a:pPr>
            <a:endParaRPr lang="en-US" sz="2000" b="1" dirty="0">
              <a:latin typeface="Book Antiqua"/>
            </a:endParaRPr>
          </a:p>
          <a:p>
            <a:pPr marL="457200" indent="-457200" algn="just">
              <a:lnSpc>
                <a:spcPct val="110000"/>
              </a:lnSpc>
              <a:buAutoNum type="arabicPeriod"/>
            </a:pPr>
            <a:r>
              <a:rPr lang="en-US" sz="2000" b="1" dirty="0">
                <a:latin typeface="Book Antiqua"/>
              </a:rPr>
              <a:t>GPU acceleration</a:t>
            </a:r>
            <a:r>
              <a:rPr lang="en-US" sz="2000" dirty="0">
                <a:latin typeface="Book Antiqua"/>
              </a:rPr>
              <a:t>: </a:t>
            </a:r>
            <a:r>
              <a:rPr lang="en-US" sz="2000" dirty="0" err="1">
                <a:latin typeface="Book Antiqua"/>
              </a:rPr>
              <a:t>PyTorch</a:t>
            </a:r>
            <a:r>
              <a:rPr lang="en-US" sz="2000" dirty="0">
                <a:latin typeface="Book Antiqua"/>
              </a:rPr>
              <a:t> supports seamless integration with graphics processing units (GPUs) for accelerating computations, enabling faster training of deep learning models</a:t>
            </a:r>
            <a:r>
              <a:rPr lang="en-US" sz="2200" dirty="0">
                <a:latin typeface="Book Antiqua"/>
              </a:rPr>
              <a:t> on large datasets as GPUs can significantly speed up the training process.</a:t>
            </a:r>
            <a:endParaRPr lang="en-US" dirty="0">
              <a:latin typeface="Book Antiqua"/>
            </a:endParaRPr>
          </a:p>
          <a:p>
            <a:pPr marL="457200" indent="-457200" algn="just">
              <a:lnSpc>
                <a:spcPct val="110000"/>
              </a:lnSpc>
              <a:buAutoNum type="arabicPeriod"/>
            </a:pPr>
            <a:endParaRPr lang="en-US" sz="2000" b="1" dirty="0">
              <a:latin typeface="Book Antiqua"/>
            </a:endParaRPr>
          </a:p>
          <a:p>
            <a:pPr marL="457200" indent="-457200" algn="just">
              <a:lnSpc>
                <a:spcPct val="110000"/>
              </a:lnSpc>
              <a:buAutoNum type="arabicPeriod"/>
            </a:pPr>
            <a:r>
              <a:rPr lang="en-US" sz="2000" b="1" dirty="0" err="1">
                <a:latin typeface="Book Antiqua"/>
              </a:rPr>
              <a:t>TorchScript</a:t>
            </a:r>
            <a:r>
              <a:rPr lang="en-US" sz="2000" dirty="0">
                <a:latin typeface="Book Antiqua"/>
              </a:rPr>
              <a:t>: </a:t>
            </a:r>
            <a:r>
              <a:rPr lang="en-US" sz="2000" dirty="0" err="1">
                <a:latin typeface="Book Antiqua"/>
              </a:rPr>
              <a:t>PyTorch</a:t>
            </a:r>
            <a:r>
              <a:rPr lang="en-US" sz="2000" dirty="0">
                <a:latin typeface="Book Antiqua"/>
              </a:rPr>
              <a:t> includes a Just-In-Time (JIT) compiler called </a:t>
            </a:r>
            <a:r>
              <a:rPr lang="en-US" sz="2000" dirty="0" err="1">
                <a:latin typeface="Book Antiqua"/>
              </a:rPr>
              <a:t>TorchScript</a:t>
            </a:r>
            <a:r>
              <a:rPr lang="en-US" sz="2000" dirty="0">
                <a:latin typeface="Book Antiqua"/>
              </a:rPr>
              <a:t>, which allows users to convert </a:t>
            </a:r>
            <a:r>
              <a:rPr lang="en-US" sz="2000" dirty="0" err="1">
                <a:latin typeface="Book Antiqua"/>
              </a:rPr>
              <a:t>PyTorch</a:t>
            </a:r>
            <a:r>
              <a:rPr lang="en-US" sz="2000" dirty="0">
                <a:latin typeface="Book Antiqua"/>
              </a:rPr>
              <a:t> models into a serialized representation that can be executed independently from Python, enabling deployment in production environments.</a:t>
            </a:r>
            <a:endParaRPr lang="en-US" dirty="0">
              <a:latin typeface="Book Antiqua"/>
            </a:endParaRPr>
          </a:p>
        </p:txBody>
      </p:sp>
    </p:spTree>
    <p:extLst>
      <p:ext uri="{BB962C8B-B14F-4D97-AF65-F5344CB8AC3E}">
        <p14:creationId xmlns:p14="http://schemas.microsoft.com/office/powerpoint/2010/main" val="198420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DC35F9-233F-F4E9-7EB0-AE7CD2DB23A1}"/>
              </a:ext>
            </a:extLst>
          </p:cNvPr>
          <p:cNvSpPr>
            <a:spLocks noGrp="1"/>
          </p:cNvSpPr>
          <p:nvPr>
            <p:ph type="title"/>
          </p:nvPr>
        </p:nvSpPr>
        <p:spPr>
          <a:xfrm>
            <a:off x="7103" y="586855"/>
            <a:ext cx="3660985" cy="3387497"/>
          </a:xfrm>
        </p:spPr>
        <p:txBody>
          <a:bodyPr anchor="b">
            <a:normAutofit/>
          </a:bodyPr>
          <a:lstStyle/>
          <a:p>
            <a:pPr algn="r"/>
            <a:r>
              <a:rPr lang="en-US" sz="4000" dirty="0">
                <a:solidFill>
                  <a:srgbClr val="FFFFFF"/>
                </a:solidFill>
                <a:ea typeface="+mj-lt"/>
                <a:cs typeface="+mj-lt"/>
              </a:rPr>
              <a:t>Functionality and Capabilities of </a:t>
            </a:r>
            <a:r>
              <a:rPr lang="en-US" sz="4000" dirty="0" err="1">
                <a:solidFill>
                  <a:srgbClr val="FFFFFF"/>
                </a:solidFill>
                <a:ea typeface="+mj-lt"/>
                <a:cs typeface="+mj-lt"/>
              </a:rPr>
              <a:t>PyTorch</a:t>
            </a:r>
            <a:endParaRPr lang="en-US" sz="4000" dirty="0" err="1">
              <a:solidFill>
                <a:srgbClr val="000000"/>
              </a:solidFill>
              <a:ea typeface="+mj-lt"/>
              <a:cs typeface="+mj-lt"/>
            </a:endParaRPr>
          </a:p>
        </p:txBody>
      </p:sp>
      <p:sp>
        <p:nvSpPr>
          <p:cNvPr id="3" name="Content Placeholder 2">
            <a:extLst>
              <a:ext uri="{FF2B5EF4-FFF2-40B4-BE49-F238E27FC236}">
                <a16:creationId xmlns:a16="http://schemas.microsoft.com/office/drawing/2014/main" id="{2A7F8099-A071-35DD-3B6E-BF5D9383C713}"/>
              </a:ext>
            </a:extLst>
          </p:cNvPr>
          <p:cNvSpPr>
            <a:spLocks noGrp="1"/>
          </p:cNvSpPr>
          <p:nvPr>
            <p:ph idx="1"/>
          </p:nvPr>
        </p:nvSpPr>
        <p:spPr>
          <a:xfrm>
            <a:off x="4145022" y="214052"/>
            <a:ext cx="7861631" cy="6646712"/>
          </a:xfrm>
        </p:spPr>
        <p:txBody>
          <a:bodyPr vert="horz" lIns="91440" tIns="45720" rIns="91440" bIns="45720" rtlCol="0" anchor="t">
            <a:noAutofit/>
          </a:bodyPr>
          <a:lstStyle/>
          <a:p>
            <a:pPr marL="0" indent="0" algn="just">
              <a:buNone/>
            </a:pPr>
            <a:r>
              <a:rPr lang="en-US" sz="1900" b="1" dirty="0">
                <a:latin typeface="Book Antiqua"/>
                <a:cs typeface="Arial"/>
              </a:rPr>
              <a:t>4. </a:t>
            </a:r>
            <a:r>
              <a:rPr lang="en-US" sz="1900" b="1" dirty="0" err="1">
                <a:latin typeface="Book Antiqua"/>
                <a:cs typeface="Arial"/>
              </a:rPr>
              <a:t>TorchVision</a:t>
            </a:r>
            <a:r>
              <a:rPr lang="en-US" sz="1900" b="1" dirty="0">
                <a:latin typeface="Book Antiqua"/>
                <a:cs typeface="Arial"/>
              </a:rPr>
              <a:t> and </a:t>
            </a:r>
            <a:r>
              <a:rPr lang="en-US" sz="1900" b="1" dirty="0" err="1">
                <a:latin typeface="Book Antiqua"/>
                <a:cs typeface="Arial"/>
              </a:rPr>
              <a:t>TorchText</a:t>
            </a:r>
            <a:r>
              <a:rPr lang="en-US" sz="1900" dirty="0">
                <a:latin typeface="Book Antiqua"/>
                <a:cs typeface="Arial"/>
              </a:rPr>
              <a:t>: </a:t>
            </a:r>
            <a:r>
              <a:rPr lang="en-US" sz="1900" dirty="0" err="1">
                <a:latin typeface="Book Antiqua"/>
                <a:cs typeface="Arial"/>
              </a:rPr>
              <a:t>PyTorch</a:t>
            </a:r>
            <a:r>
              <a:rPr lang="en-US" sz="1900" dirty="0">
                <a:latin typeface="Book Antiqua"/>
                <a:cs typeface="Arial"/>
              </a:rPr>
              <a:t> offers additional libraries like </a:t>
            </a:r>
            <a:r>
              <a:rPr lang="en-US" sz="1900" dirty="0" err="1">
                <a:latin typeface="Book Antiqua"/>
                <a:cs typeface="Arial"/>
              </a:rPr>
              <a:t>TorchVision</a:t>
            </a:r>
            <a:r>
              <a:rPr lang="en-US" sz="1900" dirty="0">
                <a:latin typeface="Book Antiqua"/>
                <a:cs typeface="Arial"/>
              </a:rPr>
              <a:t> for computer vision tasks and </a:t>
            </a:r>
            <a:r>
              <a:rPr lang="en-US" sz="1900" dirty="0" err="1">
                <a:latin typeface="Book Antiqua"/>
                <a:cs typeface="Arial"/>
              </a:rPr>
              <a:t>TorchText</a:t>
            </a:r>
            <a:r>
              <a:rPr lang="en-US" sz="1900" dirty="0">
                <a:latin typeface="Book Antiqua"/>
                <a:cs typeface="Arial"/>
              </a:rPr>
              <a:t> for NLP tasks, providing pre-built datasets, models, and utilities to streamline the development process.</a:t>
            </a:r>
            <a:endParaRPr lang="en-US"/>
          </a:p>
          <a:p>
            <a:pPr marL="457200" indent="-457200" algn="just">
              <a:buAutoNum type="arabicPeriod"/>
            </a:pPr>
            <a:endParaRPr lang="en-US" sz="1900" dirty="0">
              <a:latin typeface="Book Antiqua"/>
              <a:cs typeface="Arial"/>
            </a:endParaRPr>
          </a:p>
          <a:p>
            <a:pPr marL="0" indent="0" algn="just">
              <a:buNone/>
            </a:pPr>
            <a:r>
              <a:rPr lang="en-US" sz="1900" b="1" dirty="0">
                <a:latin typeface="Book Antiqua"/>
                <a:cs typeface="Arial"/>
              </a:rPr>
              <a:t>5. Python Interface</a:t>
            </a:r>
            <a:r>
              <a:rPr lang="en-US" sz="1900" dirty="0">
                <a:latin typeface="Book Antiqua"/>
                <a:cs typeface="Arial"/>
              </a:rPr>
              <a:t>: </a:t>
            </a:r>
            <a:r>
              <a:rPr lang="en-US" sz="1900" dirty="0" err="1">
                <a:latin typeface="Book Antiqua"/>
                <a:cs typeface="Arial"/>
              </a:rPr>
              <a:t>PyTorch</a:t>
            </a:r>
            <a:r>
              <a:rPr lang="en-US" sz="1900" dirty="0">
                <a:latin typeface="Book Antiqua"/>
                <a:cs typeface="Arial"/>
              </a:rPr>
              <a:t> is primarily designed to be used with Python. This means you can leverage the extensive capabilities of Python programming language to build, train, and deploy machine learning models using </a:t>
            </a:r>
            <a:r>
              <a:rPr lang="en-US" sz="1900" dirty="0" err="1">
                <a:latin typeface="Book Antiqua"/>
                <a:cs typeface="Arial"/>
              </a:rPr>
              <a:t>PyTorch</a:t>
            </a:r>
            <a:r>
              <a:rPr lang="en-US" sz="1900" dirty="0">
                <a:latin typeface="Book Antiqua"/>
                <a:cs typeface="Arial"/>
              </a:rPr>
              <a:t>.</a:t>
            </a:r>
            <a:endParaRPr lang="en-US" sz="1900"/>
          </a:p>
          <a:p>
            <a:pPr marL="457200" indent="-457200" algn="just">
              <a:buAutoNum type="arabicPeriod"/>
            </a:pPr>
            <a:endParaRPr lang="en-US" sz="1900" b="1" dirty="0">
              <a:latin typeface="Book Antiqua"/>
              <a:cs typeface="Arial"/>
            </a:endParaRPr>
          </a:p>
          <a:p>
            <a:pPr marL="0" indent="0" algn="just">
              <a:buNone/>
            </a:pPr>
            <a:r>
              <a:rPr lang="en-US" sz="1900" b="1" dirty="0">
                <a:latin typeface="Book Antiqua"/>
                <a:cs typeface="Arial"/>
              </a:rPr>
              <a:t>6. Tensor Manipulation</a:t>
            </a:r>
            <a:r>
              <a:rPr lang="en-US" sz="1900" dirty="0">
                <a:latin typeface="Book Antiqua"/>
                <a:cs typeface="Arial"/>
              </a:rPr>
              <a:t>: At the core of </a:t>
            </a:r>
            <a:r>
              <a:rPr lang="en-US" sz="1900" dirty="0" err="1">
                <a:latin typeface="Book Antiqua"/>
                <a:cs typeface="Arial"/>
              </a:rPr>
              <a:t>PyTorch</a:t>
            </a:r>
            <a:r>
              <a:rPr lang="en-US" sz="1900" dirty="0">
                <a:latin typeface="Book Antiqua"/>
                <a:cs typeface="Arial"/>
              </a:rPr>
              <a:t> are tensors, which are multi-dimensional arrays similar to NumPy arrays but with additional functionalities. </a:t>
            </a:r>
            <a:r>
              <a:rPr lang="en-US" sz="1900" dirty="0" err="1">
                <a:latin typeface="Book Antiqua"/>
                <a:cs typeface="Arial"/>
              </a:rPr>
              <a:t>PyTorch</a:t>
            </a:r>
            <a:r>
              <a:rPr lang="en-US" sz="1900" dirty="0">
                <a:latin typeface="Book Antiqua"/>
                <a:cs typeface="Arial"/>
              </a:rPr>
              <a:t> tensors can be manipulated using Python syntax, making it easy to perform various operations such as arithmetic, indexing, slicing, and reshaping.</a:t>
            </a:r>
            <a:endParaRPr lang="en-US" sz="1900">
              <a:latin typeface="Book Antiqua"/>
            </a:endParaRPr>
          </a:p>
          <a:p>
            <a:pPr marL="457200" indent="-457200" algn="just">
              <a:buAutoNum type="arabicPeriod"/>
            </a:pPr>
            <a:endParaRPr lang="en-US" sz="1900" dirty="0">
              <a:latin typeface="Book Antiqua"/>
              <a:cs typeface="Arial"/>
            </a:endParaRPr>
          </a:p>
          <a:p>
            <a:pPr marL="0" indent="0" algn="just">
              <a:buNone/>
            </a:pPr>
            <a:r>
              <a:rPr lang="en-US" sz="1900" b="1" dirty="0">
                <a:latin typeface="Book Antiqua"/>
                <a:cs typeface="Arial"/>
              </a:rPr>
              <a:t>7. Deep Learning Modules</a:t>
            </a:r>
            <a:r>
              <a:rPr lang="en-US" sz="1900" dirty="0">
                <a:latin typeface="Book Antiqua"/>
                <a:cs typeface="Arial"/>
              </a:rPr>
              <a:t>: </a:t>
            </a:r>
            <a:r>
              <a:rPr lang="en-US" sz="1900" dirty="0" err="1">
                <a:latin typeface="Book Antiqua"/>
                <a:cs typeface="Arial"/>
              </a:rPr>
              <a:t>PyTorch</a:t>
            </a:r>
            <a:r>
              <a:rPr lang="en-US" sz="1900" dirty="0">
                <a:latin typeface="Book Antiqua"/>
                <a:cs typeface="Arial"/>
              </a:rPr>
              <a:t> provides a wide range of modules and utilities for building deep learning models, including layers, activation functions, loss functions, optimization algorithms, and more. These modules are designed to be highly customizable and can be easily combined to create complex neural network architectures.</a:t>
            </a:r>
            <a:endParaRPr lang="en-US" sz="1900" b="1" dirty="0">
              <a:latin typeface="Book Antiqua"/>
              <a:cs typeface="Arial"/>
            </a:endParaRPr>
          </a:p>
        </p:txBody>
      </p:sp>
    </p:spTree>
    <p:extLst>
      <p:ext uri="{BB962C8B-B14F-4D97-AF65-F5344CB8AC3E}">
        <p14:creationId xmlns:p14="http://schemas.microsoft.com/office/powerpoint/2010/main" val="337286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3049D04-7124-52DD-8B2E-5A18A0C45709}"/>
              </a:ext>
            </a:extLst>
          </p:cNvPr>
          <p:cNvSpPr>
            <a:spLocks noGrp="1"/>
          </p:cNvSpPr>
          <p:nvPr>
            <p:ph idx="1"/>
          </p:nvPr>
        </p:nvSpPr>
        <p:spPr>
          <a:xfrm>
            <a:off x="5673034" y="-20383"/>
            <a:ext cx="6241303" cy="6867806"/>
          </a:xfrm>
        </p:spPr>
        <p:txBody>
          <a:bodyPr anchor="ctr">
            <a:normAutofit/>
          </a:bodyPr>
          <a:lstStyle/>
          <a:p>
            <a:pPr marL="0" indent="0">
              <a:buNone/>
            </a:pPr>
            <a:r>
              <a:rPr lang="en-US" sz="2000" dirty="0">
                <a:latin typeface="Book Antiqua"/>
                <a:ea typeface="+mn-lt"/>
                <a:cs typeface="+mn-lt"/>
              </a:rPr>
              <a:t>Tensors are multi-dimensional arrays, similar to NumPy arrays, but they have additional functionalities that make them particularly useful in the context of deep learning and other numerical computing tasks. Tensors are a fundamental data structure used in frameworks like </a:t>
            </a:r>
            <a:r>
              <a:rPr lang="en-US" sz="2000" dirty="0" err="1">
                <a:latin typeface="Book Antiqua"/>
                <a:ea typeface="+mn-lt"/>
                <a:cs typeface="+mn-lt"/>
              </a:rPr>
              <a:t>PyTorch</a:t>
            </a:r>
            <a:r>
              <a:rPr lang="en-US" sz="2000" dirty="0">
                <a:latin typeface="Book Antiqua"/>
                <a:ea typeface="+mn-lt"/>
                <a:cs typeface="+mn-lt"/>
              </a:rPr>
              <a:t>, TensorFlow, and others. Here are some key points about tensors:</a:t>
            </a:r>
            <a:endParaRPr lang="en-US" dirty="0">
              <a:latin typeface="Book Antiqua"/>
            </a:endParaRPr>
          </a:p>
          <a:p>
            <a:r>
              <a:rPr lang="en-US" sz="2000" b="1" dirty="0">
                <a:latin typeface="Book Antiqua"/>
                <a:ea typeface="+mn-lt"/>
                <a:cs typeface="+mn-lt"/>
              </a:rPr>
              <a:t>Multi-dimensional Arrays:</a:t>
            </a:r>
            <a:r>
              <a:rPr lang="en-US" sz="2000" dirty="0">
                <a:latin typeface="Book Antiqua"/>
                <a:ea typeface="+mn-lt"/>
                <a:cs typeface="+mn-lt"/>
              </a:rPr>
              <a:t> Tensors can have any number of dimensions, including scalars (0-dimensional tensors), vectors (1-dimensional tensors), matrices (2-dimensional tensors), and higher-dimensional arrays.</a:t>
            </a:r>
            <a:endParaRPr lang="en-US" dirty="0">
              <a:latin typeface="Book Antiqua"/>
            </a:endParaRPr>
          </a:p>
          <a:p>
            <a:r>
              <a:rPr lang="en-US" sz="2000" b="1" dirty="0">
                <a:latin typeface="Book Antiqua"/>
                <a:ea typeface="+mn-lt"/>
                <a:cs typeface="+mn-lt"/>
              </a:rPr>
              <a:t>Data Types: </a:t>
            </a:r>
            <a:r>
              <a:rPr lang="en-US" sz="2000" dirty="0">
                <a:latin typeface="Book Antiqua"/>
                <a:ea typeface="+mn-lt"/>
                <a:cs typeface="+mn-lt"/>
              </a:rPr>
              <a:t>Tensors can hold data of various types, such as integers, floating-point numbers, and sometimes even strings or other data types depending on the framework. Common data types include float32, float64, int32, int64, and others.</a:t>
            </a:r>
            <a:endParaRPr lang="en-US" dirty="0">
              <a:latin typeface="Book Antiqua"/>
            </a:endParaRPr>
          </a:p>
          <a:p>
            <a:r>
              <a:rPr lang="en-US" sz="2000" b="1" dirty="0">
                <a:latin typeface="Book Antiqua"/>
                <a:ea typeface="+mn-lt"/>
                <a:cs typeface="+mn-lt"/>
              </a:rPr>
              <a:t>Homogeneous Data</a:t>
            </a:r>
            <a:r>
              <a:rPr lang="en-US" sz="2000" dirty="0">
                <a:latin typeface="Book Antiqua"/>
                <a:ea typeface="+mn-lt"/>
                <a:cs typeface="+mn-lt"/>
              </a:rPr>
              <a:t>: Unlike Python lists or NumPy arrays, tensors hold homogeneous data, meaning all elements in a tensor must have the same data type.</a:t>
            </a:r>
            <a:endParaRPr lang="en-US" dirty="0">
              <a:latin typeface="Book Antiqua"/>
            </a:endParaRPr>
          </a:p>
        </p:txBody>
      </p:sp>
      <p:sp>
        <p:nvSpPr>
          <p:cNvPr id="5" name="Title 1">
            <a:extLst>
              <a:ext uri="{FF2B5EF4-FFF2-40B4-BE49-F238E27FC236}">
                <a16:creationId xmlns:a16="http://schemas.microsoft.com/office/drawing/2014/main" id="{B608A837-7708-44C0-E8F9-2BC0485C4BCD}"/>
              </a:ext>
            </a:extLst>
          </p:cNvPr>
          <p:cNvSpPr txBox="1">
            <a:spLocks/>
          </p:cNvSpPr>
          <p:nvPr/>
        </p:nvSpPr>
        <p:spPr>
          <a:xfrm>
            <a:off x="1336317" y="3303978"/>
            <a:ext cx="4230100" cy="10559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5400" b="1" dirty="0">
                <a:solidFill>
                  <a:srgbClr val="FFFFFF"/>
                </a:solidFill>
                <a:latin typeface="Georgia"/>
              </a:rPr>
              <a:t>Tensors</a:t>
            </a:r>
          </a:p>
        </p:txBody>
      </p:sp>
    </p:spTree>
    <p:extLst>
      <p:ext uri="{BB962C8B-B14F-4D97-AF65-F5344CB8AC3E}">
        <p14:creationId xmlns:p14="http://schemas.microsoft.com/office/powerpoint/2010/main" val="2725280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3F146-D54B-F005-C3E6-B4A2BBD054A9}"/>
              </a:ext>
            </a:extLst>
          </p:cNvPr>
          <p:cNvSpPr>
            <a:spLocks noGrp="1"/>
          </p:cNvSpPr>
          <p:nvPr>
            <p:ph type="title"/>
          </p:nvPr>
        </p:nvSpPr>
        <p:spPr>
          <a:xfrm>
            <a:off x="561219" y="294538"/>
            <a:ext cx="10706331" cy="1033669"/>
          </a:xfrm>
        </p:spPr>
        <p:txBody>
          <a:bodyPr>
            <a:normAutofit/>
          </a:bodyPr>
          <a:lstStyle/>
          <a:p>
            <a:r>
              <a:rPr lang="en-US" sz="4000" dirty="0">
                <a:solidFill>
                  <a:srgbClr val="FFFFFF"/>
                </a:solidFill>
              </a:rPr>
              <a:t>Tensors</a:t>
            </a:r>
          </a:p>
        </p:txBody>
      </p:sp>
      <p:sp>
        <p:nvSpPr>
          <p:cNvPr id="3" name="Content Placeholder 2">
            <a:extLst>
              <a:ext uri="{FF2B5EF4-FFF2-40B4-BE49-F238E27FC236}">
                <a16:creationId xmlns:a16="http://schemas.microsoft.com/office/drawing/2014/main" id="{E60747B9-043F-6269-525A-9DF712B0C84C}"/>
              </a:ext>
            </a:extLst>
          </p:cNvPr>
          <p:cNvSpPr>
            <a:spLocks noGrp="1"/>
          </p:cNvSpPr>
          <p:nvPr>
            <p:ph idx="1"/>
          </p:nvPr>
        </p:nvSpPr>
        <p:spPr>
          <a:xfrm>
            <a:off x="72785" y="1637306"/>
            <a:ext cx="11964495" cy="5112374"/>
          </a:xfrm>
        </p:spPr>
        <p:txBody>
          <a:bodyPr anchor="ctr">
            <a:normAutofit/>
          </a:bodyPr>
          <a:lstStyle/>
          <a:p>
            <a:r>
              <a:rPr lang="en-US" sz="1800" b="1" dirty="0">
                <a:latin typeface="Book Antiqua"/>
                <a:cs typeface="Arial"/>
              </a:rPr>
              <a:t>Operations:</a:t>
            </a:r>
            <a:r>
              <a:rPr lang="en-US" sz="1800" dirty="0">
                <a:latin typeface="Book Antiqua"/>
                <a:cs typeface="Arial"/>
              </a:rPr>
              <a:t> Tensors support a wide range of mathematical operations, including arithmetic operations (addition, subtraction, multiplication, division), linear algebra operations (matrix multiplication, matrix transpose, matrix inversion), element-wise operations (element-wise addition, element-wise multiplication), and more.</a:t>
            </a:r>
          </a:p>
          <a:p>
            <a:r>
              <a:rPr lang="en-US" sz="1800" b="1" dirty="0">
                <a:latin typeface="Book Antiqua"/>
                <a:cs typeface="Arial"/>
              </a:rPr>
              <a:t>Broadcasting</a:t>
            </a:r>
            <a:r>
              <a:rPr lang="en-US" sz="1800" dirty="0">
                <a:latin typeface="Book Antiqua"/>
                <a:cs typeface="Arial"/>
              </a:rPr>
              <a:t>: Tensors support broadcasting, which means that operations can be applied to tensors of different shapes, and the framework automatically handles reshaping and broadcasting the tensors to match each other's shapes.</a:t>
            </a:r>
          </a:p>
          <a:p>
            <a:r>
              <a:rPr lang="en-US" sz="1800" b="1" dirty="0">
                <a:latin typeface="Book Antiqua"/>
                <a:cs typeface="Arial"/>
              </a:rPr>
              <a:t>Device Placement</a:t>
            </a:r>
            <a:r>
              <a:rPr lang="en-US" sz="1800" dirty="0">
                <a:latin typeface="Book Antiqua"/>
                <a:cs typeface="Arial"/>
              </a:rPr>
              <a:t>: Tensors can be placed on different devices such as CPUs or GPUs for computation. This allows for efficient computation, especially for deep learning tasks where large amounts of data need to be processed in parallel.</a:t>
            </a:r>
          </a:p>
          <a:p>
            <a:r>
              <a:rPr lang="en-US" sz="1800" b="1" dirty="0">
                <a:latin typeface="Book Antiqua"/>
                <a:cs typeface="Arial"/>
              </a:rPr>
              <a:t>Automatic Differentiation</a:t>
            </a:r>
            <a:r>
              <a:rPr lang="en-US" sz="1800" dirty="0">
                <a:latin typeface="Book Antiqua"/>
                <a:cs typeface="Arial"/>
              </a:rPr>
              <a:t>: Some tensor frameworks, like </a:t>
            </a:r>
            <a:r>
              <a:rPr lang="en-US" sz="1800" dirty="0" err="1">
                <a:latin typeface="Book Antiqua"/>
                <a:cs typeface="Arial"/>
              </a:rPr>
              <a:t>PyTorch</a:t>
            </a:r>
            <a:r>
              <a:rPr lang="en-US" sz="1800" dirty="0">
                <a:latin typeface="Book Antiqua"/>
                <a:cs typeface="Arial"/>
              </a:rPr>
              <a:t>, provide automatic differentiation functionality, allowing users to compute gradients of tensors with respect to some scalar value. This is essential for training neural networks using techniques like backpropagation.</a:t>
            </a:r>
          </a:p>
          <a:p>
            <a:pPr marL="0" indent="0">
              <a:buNone/>
            </a:pPr>
            <a:endParaRPr lang="en-US" sz="1800" dirty="0">
              <a:latin typeface="Book Antiqua"/>
              <a:ea typeface="Calibri"/>
              <a:cs typeface="Arial"/>
            </a:endParaRPr>
          </a:p>
          <a:p>
            <a:pPr marL="0" indent="0">
              <a:buNone/>
            </a:pPr>
            <a:r>
              <a:rPr lang="en-US" sz="1800" dirty="0">
                <a:latin typeface="Book Antiqua"/>
                <a:ea typeface="Calibri"/>
                <a:cs typeface="Calibri"/>
              </a:rPr>
              <a:t>In summary, tensors are a fundamental building block for numerical computations in deep learning and other scientific computing domains. They provide a versatile and efficient way to represent and manipulate multi-dimensional data, making them well-suited for a wide range of applications.</a:t>
            </a:r>
            <a:endParaRPr lang="en-US" sz="1800">
              <a:latin typeface="Book Antiqua"/>
            </a:endParaRPr>
          </a:p>
        </p:txBody>
      </p:sp>
    </p:spTree>
    <p:extLst>
      <p:ext uri="{BB962C8B-B14F-4D97-AF65-F5344CB8AC3E}">
        <p14:creationId xmlns:p14="http://schemas.microsoft.com/office/powerpoint/2010/main" val="2869326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E1B779B5-EC46-A63D-DC9E-C11DB8370052}"/>
              </a:ext>
            </a:extLst>
          </p:cNvPr>
          <p:cNvSpPr txBox="1"/>
          <p:nvPr/>
        </p:nvSpPr>
        <p:spPr>
          <a:xfrm>
            <a:off x="672496" y="587829"/>
            <a:ext cx="1085910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solidFill>
                  <a:srgbClr val="FFFFFF"/>
                </a:solidFill>
                <a:latin typeface="Aptos Display"/>
              </a:rPr>
              <a:t>Where can we use </a:t>
            </a:r>
            <a:r>
              <a:rPr lang="en-US" sz="4000" b="1" err="1">
                <a:solidFill>
                  <a:srgbClr val="FFFFFF"/>
                </a:solidFill>
                <a:latin typeface="Aptos Display"/>
              </a:rPr>
              <a:t>Pytorch</a:t>
            </a:r>
            <a:r>
              <a:rPr lang="en-US" sz="4000" b="1" dirty="0">
                <a:solidFill>
                  <a:srgbClr val="FFFFFF"/>
                </a:solidFill>
                <a:latin typeface="Aptos Display"/>
              </a:rPr>
              <a:t>?</a:t>
            </a:r>
            <a:endParaRPr lang="en-US" b="1" dirty="0"/>
          </a:p>
        </p:txBody>
      </p:sp>
      <p:pic>
        <p:nvPicPr>
          <p:cNvPr id="5" name="Picture 4" descr="01. PyTorch Workflow Fundamentals - Zero to Mastery Learn PyTorch for Deep  Learning">
            <a:extLst>
              <a:ext uri="{FF2B5EF4-FFF2-40B4-BE49-F238E27FC236}">
                <a16:creationId xmlns:a16="http://schemas.microsoft.com/office/drawing/2014/main" id="{076A389B-B5BF-1F93-6912-93995914F622}"/>
              </a:ext>
            </a:extLst>
          </p:cNvPr>
          <p:cNvPicPr>
            <a:picLocks noChangeAspect="1"/>
          </p:cNvPicPr>
          <p:nvPr/>
        </p:nvPicPr>
        <p:blipFill>
          <a:blip r:embed="rId2"/>
          <a:stretch>
            <a:fillRect/>
          </a:stretch>
        </p:blipFill>
        <p:spPr>
          <a:xfrm>
            <a:off x="670529" y="1765073"/>
            <a:ext cx="10838845" cy="3872139"/>
          </a:xfrm>
          <a:prstGeom prst="rect">
            <a:avLst/>
          </a:prstGeom>
        </p:spPr>
      </p:pic>
    </p:spTree>
    <p:extLst>
      <p:ext uri="{BB962C8B-B14F-4D97-AF65-F5344CB8AC3E}">
        <p14:creationId xmlns:p14="http://schemas.microsoft.com/office/powerpoint/2010/main" val="4060480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PyTorch</vt:lpstr>
      <vt:lpstr>Introduction</vt:lpstr>
      <vt:lpstr>Understanding PyTorch</vt:lpstr>
      <vt:lpstr>Neural Network</vt:lpstr>
      <vt:lpstr>Functionality and Capabilities of PyTorch</vt:lpstr>
      <vt:lpstr>Functionality and Capabilities of PyTorch</vt:lpstr>
      <vt:lpstr>PowerPoint Presentation</vt:lpstr>
      <vt:lpstr>Tensors</vt:lpstr>
      <vt:lpstr>PowerPoint Presentation</vt:lpstr>
      <vt:lpstr>Data loading and processing </vt:lpstr>
      <vt:lpstr>Data exploration and visualization</vt:lpstr>
      <vt:lpstr>Model building and training</vt:lpstr>
      <vt:lpstr>Model evaluation and testing</vt:lpstr>
      <vt:lpstr>Real Life Examples</vt:lpstr>
      <vt:lpstr>Demonstration for Tensors</vt:lpstr>
      <vt:lpstr>Import Pytorch</vt:lpstr>
      <vt:lpstr>How to create a tensor?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537</cp:revision>
  <dcterms:created xsi:type="dcterms:W3CDTF">2024-03-19T22:36:46Z</dcterms:created>
  <dcterms:modified xsi:type="dcterms:W3CDTF">2024-03-21T03:16:23Z</dcterms:modified>
</cp:coreProperties>
</file>